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handoutMasterIdLst>
    <p:handoutMasterId r:id="rId28"/>
  </p:handoutMasterIdLst>
  <p:sldIdLst>
    <p:sldId id="277" r:id="rId5"/>
    <p:sldId id="281" r:id="rId6"/>
    <p:sldId id="263" r:id="rId7"/>
    <p:sldId id="259" r:id="rId8"/>
    <p:sldId id="280" r:id="rId9"/>
    <p:sldId id="264" r:id="rId10"/>
    <p:sldId id="258" r:id="rId11"/>
    <p:sldId id="273" r:id="rId12"/>
    <p:sldId id="278" r:id="rId13"/>
    <p:sldId id="260" r:id="rId14"/>
    <p:sldId id="279" r:id="rId15"/>
    <p:sldId id="283" r:id="rId16"/>
    <p:sldId id="266" r:id="rId17"/>
    <p:sldId id="276" r:id="rId18"/>
    <p:sldId id="267" r:id="rId19"/>
    <p:sldId id="274" r:id="rId20"/>
    <p:sldId id="270" r:id="rId21"/>
    <p:sldId id="284" r:id="rId22"/>
    <p:sldId id="285" r:id="rId23"/>
    <p:sldId id="286" r:id="rId24"/>
    <p:sldId id="287"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B66FD09-4DFC-937E-ABC4-284DE1644837}" name="Holly Mattei" initials="HM" userId="c397b3b5088d0153" providerId="Windows Live"/>
  <p188:author id="{AEF56773-0B70-ADDB-84D1-BBABBCE1A1A9}" name="Molly Ridge" initials="MR" userId="ebd635beaa05c59d" providerId="Windows Live"/>
  <p188:author id="{D114647F-FA6E-A4FA-9181-1369F4E9423A}" name="George Mattei" initials="GM" userId="1177d90ce670e42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248" autoAdjust="0"/>
  </p:normalViewPr>
  <p:slideViewPr>
    <p:cSldViewPr snapToGrid="0">
      <p:cViewPr varScale="1">
        <p:scale>
          <a:sx n="104" d="100"/>
          <a:sy n="104" d="100"/>
        </p:scale>
        <p:origin x="798" y="108"/>
      </p:cViewPr>
      <p:guideLst/>
    </p:cSldViewPr>
  </p:slideViewPr>
  <p:outlineViewPr>
    <p:cViewPr>
      <p:scale>
        <a:sx n="33" d="100"/>
        <a:sy n="33" d="100"/>
      </p:scale>
      <p:origin x="0" y="-21869"/>
    </p:cViewPr>
  </p:outlineViewPr>
  <p:notesTextViewPr>
    <p:cViewPr>
      <p:scale>
        <a:sx n="3" d="2"/>
        <a:sy n="3" d="2"/>
      </p:scale>
      <p:origin x="0" y="0"/>
    </p:cViewPr>
  </p:notesTextViewPr>
  <p:sorterViewPr>
    <p:cViewPr>
      <p:scale>
        <a:sx n="60" d="100"/>
        <a:sy n="60" d="100"/>
      </p:scale>
      <p:origin x="0" y="0"/>
    </p:cViewPr>
  </p:sorterViewPr>
  <p:notesViewPr>
    <p:cSldViewPr snapToGrid="0">
      <p:cViewPr varScale="1">
        <p:scale>
          <a:sx n="62" d="100"/>
          <a:sy n="62" d="100"/>
        </p:scale>
        <p:origin x="2179"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C35A36-5501-4946-A2A2-65DC1CF8A62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692BE086-40F1-4383-8C62-F66AB56A1D1A}">
      <dgm:prSet custT="1"/>
      <dgm:spPr/>
      <dgm:t>
        <a:bodyPr/>
        <a:lstStyle/>
        <a:p>
          <a:r>
            <a:rPr lang="en-US" sz="2400" dirty="0"/>
            <a:t>Present information shown at the open house in a presentation format to ensure everyone has the same level of information plus additional information.</a:t>
          </a:r>
        </a:p>
      </dgm:t>
    </dgm:pt>
    <dgm:pt modelId="{C7107FDD-C195-4BD4-93E8-B17DC701FF8D}" type="parTrans" cxnId="{DB03A58C-1BFB-4553-A81B-81278E6152BF}">
      <dgm:prSet/>
      <dgm:spPr/>
      <dgm:t>
        <a:bodyPr/>
        <a:lstStyle/>
        <a:p>
          <a:endParaRPr lang="en-US" sz="1800"/>
        </a:p>
      </dgm:t>
    </dgm:pt>
    <dgm:pt modelId="{E4C17A98-6BCB-4FBC-9079-3D16E5CF8191}" type="sibTrans" cxnId="{DB03A58C-1BFB-4553-A81B-81278E6152BF}">
      <dgm:prSet/>
      <dgm:spPr/>
      <dgm:t>
        <a:bodyPr/>
        <a:lstStyle/>
        <a:p>
          <a:endParaRPr lang="en-US" sz="1800"/>
        </a:p>
      </dgm:t>
    </dgm:pt>
    <dgm:pt modelId="{BA5D4451-234B-4BF2-9082-16C5DA1287A9}">
      <dgm:prSet custT="1"/>
      <dgm:spPr/>
      <dgm:t>
        <a:bodyPr/>
        <a:lstStyle/>
        <a:p>
          <a:r>
            <a:rPr lang="en-US" sz="2400" dirty="0"/>
            <a:t>We will also provide feedback on what we heard from the open house.</a:t>
          </a:r>
        </a:p>
      </dgm:t>
    </dgm:pt>
    <dgm:pt modelId="{DAD2976E-5176-405F-98DB-97C1E70D5C4E}" type="parTrans" cxnId="{EEDA842F-1504-4EC5-89A3-6726A0E44D1A}">
      <dgm:prSet/>
      <dgm:spPr/>
      <dgm:t>
        <a:bodyPr/>
        <a:lstStyle/>
        <a:p>
          <a:endParaRPr lang="en-US" sz="1800"/>
        </a:p>
      </dgm:t>
    </dgm:pt>
    <dgm:pt modelId="{304C3D7D-E6E7-428A-AD96-02184148AEE3}" type="sibTrans" cxnId="{EEDA842F-1504-4EC5-89A3-6726A0E44D1A}">
      <dgm:prSet/>
      <dgm:spPr/>
      <dgm:t>
        <a:bodyPr/>
        <a:lstStyle/>
        <a:p>
          <a:endParaRPr lang="en-US" sz="1800"/>
        </a:p>
      </dgm:t>
    </dgm:pt>
    <dgm:pt modelId="{7B77DCCF-F91C-495E-9F1E-F42476F01BBD}">
      <dgm:prSet custT="1"/>
      <dgm:spPr/>
      <dgm:t>
        <a:bodyPr/>
        <a:lstStyle/>
        <a:p>
          <a:r>
            <a:rPr lang="en-US" sz="2400" dirty="0"/>
            <a:t>Highlight next steps.</a:t>
          </a:r>
        </a:p>
      </dgm:t>
    </dgm:pt>
    <dgm:pt modelId="{0EE7429D-2C75-4691-818E-4F005E82C18A}" type="parTrans" cxnId="{6D8906D1-B6FA-467E-BABC-03ECB65E696B}">
      <dgm:prSet/>
      <dgm:spPr/>
      <dgm:t>
        <a:bodyPr/>
        <a:lstStyle/>
        <a:p>
          <a:endParaRPr lang="en-US" sz="1800"/>
        </a:p>
      </dgm:t>
    </dgm:pt>
    <dgm:pt modelId="{3CD9C386-B37E-474C-9556-734AB5C8BE84}" type="sibTrans" cxnId="{6D8906D1-B6FA-467E-BABC-03ECB65E696B}">
      <dgm:prSet/>
      <dgm:spPr/>
      <dgm:t>
        <a:bodyPr/>
        <a:lstStyle/>
        <a:p>
          <a:endParaRPr lang="en-US" sz="1800"/>
        </a:p>
      </dgm:t>
    </dgm:pt>
    <dgm:pt modelId="{8A3A6EE7-54FD-445F-9773-80024E3EC15A}" type="pres">
      <dgm:prSet presAssocID="{5AC35A36-5501-4946-A2A2-65DC1CF8A624}" presName="linear" presStyleCnt="0">
        <dgm:presLayoutVars>
          <dgm:animLvl val="lvl"/>
          <dgm:resizeHandles val="exact"/>
        </dgm:presLayoutVars>
      </dgm:prSet>
      <dgm:spPr/>
    </dgm:pt>
    <dgm:pt modelId="{2D7E5A59-BF93-4F9D-B491-FFFE18AB6C1F}" type="pres">
      <dgm:prSet presAssocID="{692BE086-40F1-4383-8C62-F66AB56A1D1A}" presName="parentText" presStyleLbl="node1" presStyleIdx="0" presStyleCnt="3" custScaleY="91185">
        <dgm:presLayoutVars>
          <dgm:chMax val="0"/>
          <dgm:bulletEnabled val="1"/>
        </dgm:presLayoutVars>
      </dgm:prSet>
      <dgm:spPr/>
    </dgm:pt>
    <dgm:pt modelId="{A495D3FF-999C-46FE-B938-A434693DA274}" type="pres">
      <dgm:prSet presAssocID="{E4C17A98-6BCB-4FBC-9079-3D16E5CF8191}" presName="spacer" presStyleCnt="0"/>
      <dgm:spPr/>
    </dgm:pt>
    <dgm:pt modelId="{06F2586C-0161-4E30-B228-7BFF8942A92F}" type="pres">
      <dgm:prSet presAssocID="{BA5D4451-234B-4BF2-9082-16C5DA1287A9}" presName="parentText" presStyleLbl="node1" presStyleIdx="1" presStyleCnt="3" custLinFactNeighborY="-11621">
        <dgm:presLayoutVars>
          <dgm:chMax val="0"/>
          <dgm:bulletEnabled val="1"/>
        </dgm:presLayoutVars>
      </dgm:prSet>
      <dgm:spPr/>
    </dgm:pt>
    <dgm:pt modelId="{74A8590C-0D2E-495A-A08B-F9E1758BAB84}" type="pres">
      <dgm:prSet presAssocID="{304C3D7D-E6E7-428A-AD96-02184148AEE3}" presName="spacer" presStyleCnt="0"/>
      <dgm:spPr/>
    </dgm:pt>
    <dgm:pt modelId="{A55102D3-DD46-44BB-B386-EB2EDE51C882}" type="pres">
      <dgm:prSet presAssocID="{7B77DCCF-F91C-495E-9F1E-F42476F01BBD}" presName="parentText" presStyleLbl="node1" presStyleIdx="2" presStyleCnt="3">
        <dgm:presLayoutVars>
          <dgm:chMax val="0"/>
          <dgm:bulletEnabled val="1"/>
        </dgm:presLayoutVars>
      </dgm:prSet>
      <dgm:spPr/>
    </dgm:pt>
  </dgm:ptLst>
  <dgm:cxnLst>
    <dgm:cxn modelId="{EEDA842F-1504-4EC5-89A3-6726A0E44D1A}" srcId="{5AC35A36-5501-4946-A2A2-65DC1CF8A624}" destId="{BA5D4451-234B-4BF2-9082-16C5DA1287A9}" srcOrd="1" destOrd="0" parTransId="{DAD2976E-5176-405F-98DB-97C1E70D5C4E}" sibTransId="{304C3D7D-E6E7-428A-AD96-02184148AEE3}"/>
    <dgm:cxn modelId="{EEB65030-4B9A-4EEB-B08E-8DDFBF15188F}" type="presOf" srcId="{692BE086-40F1-4383-8C62-F66AB56A1D1A}" destId="{2D7E5A59-BF93-4F9D-B491-FFFE18AB6C1F}" srcOrd="0" destOrd="0" presId="urn:microsoft.com/office/officeart/2005/8/layout/vList2"/>
    <dgm:cxn modelId="{DB03A58C-1BFB-4553-A81B-81278E6152BF}" srcId="{5AC35A36-5501-4946-A2A2-65DC1CF8A624}" destId="{692BE086-40F1-4383-8C62-F66AB56A1D1A}" srcOrd="0" destOrd="0" parTransId="{C7107FDD-C195-4BD4-93E8-B17DC701FF8D}" sibTransId="{E4C17A98-6BCB-4FBC-9079-3D16E5CF8191}"/>
    <dgm:cxn modelId="{64D561B9-ACEB-42C8-8648-AE608FB96004}" type="presOf" srcId="{5AC35A36-5501-4946-A2A2-65DC1CF8A624}" destId="{8A3A6EE7-54FD-445F-9773-80024E3EC15A}" srcOrd="0" destOrd="0" presId="urn:microsoft.com/office/officeart/2005/8/layout/vList2"/>
    <dgm:cxn modelId="{6D8906D1-B6FA-467E-BABC-03ECB65E696B}" srcId="{5AC35A36-5501-4946-A2A2-65DC1CF8A624}" destId="{7B77DCCF-F91C-495E-9F1E-F42476F01BBD}" srcOrd="2" destOrd="0" parTransId="{0EE7429D-2C75-4691-818E-4F005E82C18A}" sibTransId="{3CD9C386-B37E-474C-9556-734AB5C8BE84}"/>
    <dgm:cxn modelId="{AD9AACD9-8A4B-421F-81C9-838C71980B14}" type="presOf" srcId="{BA5D4451-234B-4BF2-9082-16C5DA1287A9}" destId="{06F2586C-0161-4E30-B228-7BFF8942A92F}" srcOrd="0" destOrd="0" presId="urn:microsoft.com/office/officeart/2005/8/layout/vList2"/>
    <dgm:cxn modelId="{66C211DF-44B9-4DAE-BEC6-CDF55F54570E}" type="presOf" srcId="{7B77DCCF-F91C-495E-9F1E-F42476F01BBD}" destId="{A55102D3-DD46-44BB-B386-EB2EDE51C882}" srcOrd="0" destOrd="0" presId="urn:microsoft.com/office/officeart/2005/8/layout/vList2"/>
    <dgm:cxn modelId="{2D33B0E5-0021-4CD6-B261-DA4435102B89}" type="presParOf" srcId="{8A3A6EE7-54FD-445F-9773-80024E3EC15A}" destId="{2D7E5A59-BF93-4F9D-B491-FFFE18AB6C1F}" srcOrd="0" destOrd="0" presId="urn:microsoft.com/office/officeart/2005/8/layout/vList2"/>
    <dgm:cxn modelId="{36D817B4-B254-4FDE-A4B4-4496078503C8}" type="presParOf" srcId="{8A3A6EE7-54FD-445F-9773-80024E3EC15A}" destId="{A495D3FF-999C-46FE-B938-A434693DA274}" srcOrd="1" destOrd="0" presId="urn:microsoft.com/office/officeart/2005/8/layout/vList2"/>
    <dgm:cxn modelId="{EF93083A-3ECF-45F0-90F9-A80C4C5384B3}" type="presParOf" srcId="{8A3A6EE7-54FD-445F-9773-80024E3EC15A}" destId="{06F2586C-0161-4E30-B228-7BFF8942A92F}" srcOrd="2" destOrd="0" presId="urn:microsoft.com/office/officeart/2005/8/layout/vList2"/>
    <dgm:cxn modelId="{604D35AC-61CC-4B8C-B32E-982600C5C8CF}" type="presParOf" srcId="{8A3A6EE7-54FD-445F-9773-80024E3EC15A}" destId="{74A8590C-0D2E-495A-A08B-F9E1758BAB84}" srcOrd="3" destOrd="0" presId="urn:microsoft.com/office/officeart/2005/8/layout/vList2"/>
    <dgm:cxn modelId="{9BC02FAA-561E-4DF0-8C52-A99B78DB6B47}" type="presParOf" srcId="{8A3A6EE7-54FD-445F-9773-80024E3EC15A}" destId="{A55102D3-DD46-44BB-B386-EB2EDE51C88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E5A59-BF93-4F9D-B491-FFFE18AB6C1F}">
      <dsp:nvSpPr>
        <dsp:cNvPr id="0" name=""/>
        <dsp:cNvSpPr/>
      </dsp:nvSpPr>
      <dsp:spPr>
        <a:xfrm>
          <a:off x="0" y="715"/>
          <a:ext cx="9322906" cy="119702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Present information shown at the open house in a presentation format to ensure everyone has the same level of information plus additional information.</a:t>
          </a:r>
        </a:p>
      </dsp:txBody>
      <dsp:txXfrm>
        <a:off x="58434" y="59149"/>
        <a:ext cx="9206038" cy="1080153"/>
      </dsp:txXfrm>
    </dsp:sp>
    <dsp:sp modelId="{06F2586C-0161-4E30-B228-7BFF8942A92F}">
      <dsp:nvSpPr>
        <dsp:cNvPr id="0" name=""/>
        <dsp:cNvSpPr/>
      </dsp:nvSpPr>
      <dsp:spPr>
        <a:xfrm>
          <a:off x="0" y="1281732"/>
          <a:ext cx="9322906" cy="13127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We will also provide feedback on what we heard from the open house.</a:t>
          </a:r>
        </a:p>
      </dsp:txBody>
      <dsp:txXfrm>
        <a:off x="64083" y="1345815"/>
        <a:ext cx="9194740" cy="1184574"/>
      </dsp:txXfrm>
    </dsp:sp>
    <dsp:sp modelId="{A55102D3-DD46-44BB-B386-EB2EDE51C882}">
      <dsp:nvSpPr>
        <dsp:cNvPr id="0" name=""/>
        <dsp:cNvSpPr/>
      </dsp:nvSpPr>
      <dsp:spPr>
        <a:xfrm>
          <a:off x="0" y="2700556"/>
          <a:ext cx="9322906" cy="13127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Highlight next steps.</a:t>
          </a:r>
        </a:p>
      </dsp:txBody>
      <dsp:txXfrm>
        <a:off x="64083" y="2764639"/>
        <a:ext cx="9194740" cy="11845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1/19/2024</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1/19/2024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a:t>
            </a:fld>
            <a:endParaRPr lang="en-US" dirty="0"/>
          </a:p>
        </p:txBody>
      </p:sp>
    </p:spTree>
    <p:extLst>
      <p:ext uri="{BB962C8B-B14F-4D97-AF65-F5344CB8AC3E}">
        <p14:creationId xmlns:p14="http://schemas.microsoft.com/office/powerpoint/2010/main" val="760387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Lighting plans, landscape plans, adherence to all stream and wetland standards by the </a:t>
            </a:r>
            <a:r>
              <a:rPr lang="en-US" sz="1800" dirty="0">
                <a:effectLst/>
                <a:latin typeface="Times New Roman" panose="02020603050405020304" pitchFamily="18" charset="0"/>
                <a:ea typeface="Calibri" panose="020F0502020204030204" pitchFamily="34" charset="0"/>
              </a:rPr>
              <a:t>Army Corps of Engineers</a:t>
            </a:r>
            <a:r>
              <a:rPr lang="en-US" sz="1800" u="sng" dirty="0">
                <a:solidFill>
                  <a:srgbClr val="008080"/>
                </a:solidFill>
                <a:effectLst/>
                <a:latin typeface="Times New Roman" panose="02020603050405020304" pitchFamily="18" charset="0"/>
                <a:ea typeface="Calibri" panose="020F0502020204030204" pitchFamily="34" charset="0"/>
              </a:rPr>
              <a:t>, Ohio Environmental Protection Agency, and Licking County Planning Commission, </a:t>
            </a:r>
            <a:r>
              <a:rPr lang="en-US" sz="1800" u="none" dirty="0">
                <a:solidFill>
                  <a:srgbClr val="008080"/>
                </a:solidFill>
                <a:effectLst/>
                <a:latin typeface="Times New Roman" panose="02020603050405020304" pitchFamily="18" charset="0"/>
                <a:ea typeface="Calibri" panose="020F0502020204030204" pitchFamily="34" charset="0"/>
              </a:rPr>
              <a:t>and more.</a:t>
            </a:r>
          </a:p>
          <a:p>
            <a:r>
              <a:rPr lang="en-US" sz="1800" u="none" dirty="0">
                <a:solidFill>
                  <a:srgbClr val="008080"/>
                </a:solidFill>
                <a:effectLst/>
                <a:latin typeface="Times New Roman" panose="02020603050405020304" pitchFamily="18" charset="0"/>
                <a:ea typeface="Calibri" panose="020F0502020204030204" pitchFamily="34" charset="0"/>
              </a:rPr>
              <a:t>GREEN INFRASTRUCTURE: Reduces impervious surfaces, which helps with runoff, rain gardens and even potentially green roofs help with keeping a naturalized look – this would not cost the Township or residents anything and would be put in by developers if completed</a:t>
            </a:r>
            <a:endParaRPr lang="en-US" u="none" dirty="0"/>
          </a:p>
        </p:txBody>
      </p:sp>
      <p:sp>
        <p:nvSpPr>
          <p:cNvPr id="4" name="Slide Number Placeholder 3"/>
          <p:cNvSpPr>
            <a:spLocks noGrp="1"/>
          </p:cNvSpPr>
          <p:nvPr>
            <p:ph type="sldNum" sz="quarter" idx="5"/>
          </p:nvPr>
        </p:nvSpPr>
        <p:spPr/>
        <p:txBody>
          <a:bodyPr/>
          <a:lstStyle/>
          <a:p>
            <a:fld id="{F5B62BC0-7DC4-4569-951D-2BB9475345C6}" type="slidenum">
              <a:rPr lang="en-US" smtClean="0"/>
              <a:t>15</a:t>
            </a:fld>
            <a:endParaRPr lang="en-US" dirty="0"/>
          </a:p>
        </p:txBody>
      </p:sp>
    </p:spTree>
    <p:extLst>
      <p:ext uri="{BB962C8B-B14F-4D97-AF65-F5344CB8AC3E}">
        <p14:creationId xmlns:p14="http://schemas.microsoft.com/office/powerpoint/2010/main" val="3894034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zoning map- shows overview of proposed land use types, not specific zoning districts. Mostly rural residential with targeted growth areas. The yellow is the Gateway Corridor Overlay District.  </a:t>
            </a:r>
          </a:p>
        </p:txBody>
      </p:sp>
      <p:sp>
        <p:nvSpPr>
          <p:cNvPr id="4" name="Slide Number Placeholder 3"/>
          <p:cNvSpPr>
            <a:spLocks noGrp="1"/>
          </p:cNvSpPr>
          <p:nvPr>
            <p:ph type="sldNum" sz="quarter" idx="5"/>
          </p:nvPr>
        </p:nvSpPr>
        <p:spPr/>
        <p:txBody>
          <a:bodyPr/>
          <a:lstStyle/>
          <a:p>
            <a:fld id="{F5B62BC0-7DC4-4569-951D-2BB9475345C6}" type="slidenum">
              <a:rPr lang="en-US" smtClean="0"/>
              <a:t>17</a:t>
            </a:fld>
            <a:endParaRPr lang="en-US" dirty="0"/>
          </a:p>
        </p:txBody>
      </p:sp>
    </p:spTree>
    <p:extLst>
      <p:ext uri="{BB962C8B-B14F-4D97-AF65-F5344CB8AC3E}">
        <p14:creationId xmlns:p14="http://schemas.microsoft.com/office/powerpoint/2010/main" val="3958895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Sent out June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 Note that people were able to pick more than 1: Options were </a:t>
            </a:r>
            <a:r>
              <a:rPr lang="en-US" sz="1800" b="0" i="0" u="none" strike="noStrike" dirty="0">
                <a:solidFill>
                  <a:srgbClr val="333333"/>
                </a:solidFill>
                <a:effectLst/>
                <a:latin typeface="Arial" panose="020B0604020202020204" pitchFamily="34" charset="0"/>
              </a:rPr>
              <a:t>Neighborhood Commercial,</a:t>
            </a:r>
            <a:r>
              <a:rPr lang="en-US" dirty="0"/>
              <a:t> </a:t>
            </a:r>
            <a:r>
              <a:rPr lang="en-US" sz="1800" b="0" i="0" u="none" strike="noStrike" dirty="0">
                <a:solidFill>
                  <a:srgbClr val="333333"/>
                </a:solidFill>
                <a:effectLst/>
                <a:latin typeface="Arial" panose="020B0604020202020204" pitchFamily="34" charset="0"/>
              </a:rPr>
              <a:t>Mixed Use Buildings,</a:t>
            </a:r>
            <a:r>
              <a:rPr lang="en-US" dirty="0"/>
              <a:t> </a:t>
            </a:r>
            <a:r>
              <a:rPr lang="en-US" sz="1800" b="0" i="0" u="none" strike="noStrike" dirty="0">
                <a:solidFill>
                  <a:srgbClr val="333333"/>
                </a:solidFill>
                <a:effectLst/>
                <a:latin typeface="Arial" panose="020B0604020202020204" pitchFamily="34" charset="0"/>
              </a:rPr>
              <a:t>Traditional Single-Family Homes,</a:t>
            </a:r>
            <a:r>
              <a:rPr lang="en-US" dirty="0"/>
              <a:t> </a:t>
            </a:r>
            <a:r>
              <a:rPr lang="en-US" sz="1800" b="0" i="0" u="none" strike="noStrike" dirty="0">
                <a:solidFill>
                  <a:srgbClr val="333333"/>
                </a:solidFill>
                <a:effectLst/>
                <a:latin typeface="Arial" panose="020B0604020202020204" pitchFamily="34" charset="0"/>
              </a:rPr>
              <a:t>Clustered Single-Family Homes,</a:t>
            </a:r>
            <a:r>
              <a:rPr lang="en-US" dirty="0"/>
              <a:t> </a:t>
            </a:r>
            <a:r>
              <a:rPr lang="en-US" sz="1800" b="0" i="0" u="none" strike="noStrike" dirty="0">
                <a:solidFill>
                  <a:srgbClr val="333333"/>
                </a:solidFill>
                <a:effectLst/>
                <a:latin typeface="Arial" panose="020B0604020202020204" pitchFamily="34" charset="0"/>
              </a:rPr>
              <a:t>Multifamily Ranch,</a:t>
            </a:r>
            <a:r>
              <a:rPr lang="en-US" dirty="0"/>
              <a:t> </a:t>
            </a:r>
            <a:r>
              <a:rPr lang="en-US" sz="1800" b="0" i="0" u="none" strike="noStrike" dirty="0">
                <a:solidFill>
                  <a:srgbClr val="333333"/>
                </a:solidFill>
                <a:effectLst/>
                <a:latin typeface="Arial" panose="020B0604020202020204" pitchFamily="34" charset="0"/>
              </a:rPr>
              <a:t>Multifamily Flats,</a:t>
            </a:r>
            <a:r>
              <a:rPr lang="en-US" dirty="0"/>
              <a:t> </a:t>
            </a:r>
            <a:r>
              <a:rPr lang="en-US" sz="1800" b="0" i="0" u="none" strike="noStrike" dirty="0">
                <a:solidFill>
                  <a:srgbClr val="333333"/>
                </a:solidFill>
                <a:effectLst/>
                <a:latin typeface="Arial" panose="020B0604020202020204" pitchFamily="34" charset="0"/>
              </a:rPr>
              <a:t>Large Industrial,</a:t>
            </a:r>
            <a:r>
              <a:rPr lang="en-US" dirty="0"/>
              <a:t> </a:t>
            </a:r>
            <a:r>
              <a:rPr lang="en-US" sz="1800" b="0" i="0" u="none" strike="noStrike" dirty="0">
                <a:solidFill>
                  <a:srgbClr val="333333"/>
                </a:solidFill>
                <a:effectLst/>
                <a:latin typeface="Arial" panose="020B0604020202020204" pitchFamily="34" charset="0"/>
              </a:rPr>
              <a:t>Senior Housing, and</a:t>
            </a:r>
            <a:r>
              <a:rPr lang="en-US" dirty="0"/>
              <a:t> </a:t>
            </a:r>
            <a:r>
              <a:rPr lang="en-US" sz="1800" b="0" i="0" u="none" strike="noStrike" dirty="0">
                <a:solidFill>
                  <a:srgbClr val="333333"/>
                </a:solidFill>
                <a:effectLst/>
                <a:latin typeface="Arial" panose="020B0604020202020204" pitchFamily="34" charset="0"/>
              </a:rPr>
              <a:t>Assisted Living. Mixed Use had over 35% of respondents, Clustered Single Family had over 34% and None of the above had almost 33%. There is a split in desires here – some residents wanted to stick to what the Township has traditionally looked like, others wanting to bring in new types of uses in strategic areas.</a:t>
            </a:r>
            <a:endParaRPr lang="en-US" dirty="0"/>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18</a:t>
            </a:fld>
            <a:endParaRPr lang="en-US" dirty="0"/>
          </a:p>
        </p:txBody>
      </p:sp>
    </p:spTree>
    <p:extLst>
      <p:ext uri="{BB962C8B-B14F-4D97-AF65-F5344CB8AC3E}">
        <p14:creationId xmlns:p14="http://schemas.microsoft.com/office/powerpoint/2010/main" val="185758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map shown at the open house contained a northwest growth area that would focus on industrial and commercial development. Due to feedback from the community, this has been removed from the plan. Additionally, from survey feedback, we will add a recommendation to pursue a preservation residential use designation, meaning 1.5 minimum acre lots with at least 50% open space. </a:t>
            </a:r>
          </a:p>
          <a:p>
            <a:endParaRPr lang="en-US" b="1" u="sng" dirty="0"/>
          </a:p>
        </p:txBody>
      </p:sp>
      <p:sp>
        <p:nvSpPr>
          <p:cNvPr id="4" name="Slide Number Placeholder 3"/>
          <p:cNvSpPr>
            <a:spLocks noGrp="1"/>
          </p:cNvSpPr>
          <p:nvPr>
            <p:ph type="sldNum" sz="quarter" idx="5"/>
          </p:nvPr>
        </p:nvSpPr>
        <p:spPr/>
        <p:txBody>
          <a:bodyPr/>
          <a:lstStyle/>
          <a:p>
            <a:fld id="{F5B62BC0-7DC4-4569-951D-2BB9475345C6}" type="slidenum">
              <a:rPr lang="en-US" smtClean="0"/>
              <a:t>20</a:t>
            </a:fld>
            <a:endParaRPr lang="en-US" dirty="0"/>
          </a:p>
        </p:txBody>
      </p:sp>
    </p:spTree>
    <p:extLst>
      <p:ext uri="{BB962C8B-B14F-4D97-AF65-F5344CB8AC3E}">
        <p14:creationId xmlns:p14="http://schemas.microsoft.com/office/powerpoint/2010/main" val="1156150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We will retain the original borders as a recommendation for these parcels to be added into the overlay as they join the JEDD. We formulated these updated boundaries to align more with the existing JEDD. </a:t>
            </a:r>
          </a:p>
        </p:txBody>
      </p:sp>
      <p:sp>
        <p:nvSpPr>
          <p:cNvPr id="4" name="Slide Number Placeholder 3"/>
          <p:cNvSpPr>
            <a:spLocks noGrp="1"/>
          </p:cNvSpPr>
          <p:nvPr>
            <p:ph type="sldNum" sz="quarter" idx="5"/>
          </p:nvPr>
        </p:nvSpPr>
        <p:spPr/>
        <p:txBody>
          <a:bodyPr/>
          <a:lstStyle/>
          <a:p>
            <a:fld id="{F5B62BC0-7DC4-4569-951D-2BB9475345C6}" type="slidenum">
              <a:rPr lang="en-US" smtClean="0"/>
              <a:t>21</a:t>
            </a:fld>
            <a:endParaRPr lang="en-US" dirty="0"/>
          </a:p>
        </p:txBody>
      </p:sp>
    </p:spTree>
    <p:extLst>
      <p:ext uri="{BB962C8B-B14F-4D97-AF65-F5344CB8AC3E}">
        <p14:creationId xmlns:p14="http://schemas.microsoft.com/office/powerpoint/2010/main" val="360946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Comp Plan should answer these questions and more: What kind of aesthetic does a community want? What kind of development should occur in the community? Where, and what should it look like? How should a community balance land uses-for example, residential vs. commercial? Does the community need updated roads, multi-use paths, or bike paths? Does a community need new or updated facilities or recreational spaces? What kind of infrastructure is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94010"/>
                </a:solidFill>
                <a:effectLst/>
              </a:rPr>
              <a:t>It is a living document that is updated regularly and </a:t>
            </a:r>
            <a:r>
              <a:rPr lang="en-US" b="0" i="1" dirty="0">
                <a:solidFill>
                  <a:srgbClr val="194010"/>
                </a:solidFill>
                <a:effectLst/>
              </a:rPr>
              <a:t>adapts to changing realities over time</a:t>
            </a:r>
            <a:r>
              <a:rPr lang="en-US" b="0" i="0" dirty="0">
                <a:solidFill>
                  <a:srgbClr val="194010"/>
                </a:solidFill>
                <a:effectLst/>
              </a:rPr>
              <a:t>. Change is a constant and requires communities to continually adapt their plans and strategies while ensuring any long-term changes are </a:t>
            </a:r>
            <a:r>
              <a:rPr lang="en-US" b="0" i="1" dirty="0">
                <a:solidFill>
                  <a:srgbClr val="194010"/>
                </a:solidFill>
                <a:effectLst/>
              </a:rPr>
              <a:t>in line with the overall values </a:t>
            </a:r>
            <a:r>
              <a:rPr lang="en-US" b="0" i="0" dirty="0">
                <a:solidFill>
                  <a:srgbClr val="194010"/>
                </a:solidFill>
                <a:effectLst/>
              </a:rPr>
              <a:t>that have been established. It needs to be updated with a deep dive every 15 years. This is where we are now in order to keep up with the changing and growing atmosphere oh Central Ohio.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3</a:t>
            </a:fld>
            <a:endParaRPr lang="en-US" dirty="0"/>
          </a:p>
        </p:txBody>
      </p:sp>
    </p:spTree>
    <p:extLst>
      <p:ext uri="{BB962C8B-B14F-4D97-AF65-F5344CB8AC3E}">
        <p14:creationId xmlns:p14="http://schemas.microsoft.com/office/powerpoint/2010/main" val="799657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STAKEHOLDER Committee:</a:t>
            </a:r>
            <a:r>
              <a:rPr lang="en-US" b="0" dirty="0"/>
              <a:t> </a:t>
            </a:r>
            <a:r>
              <a:rPr lang="en-US" b="0" i="0" dirty="0">
                <a:solidFill>
                  <a:srgbClr val="000000"/>
                </a:solidFill>
                <a:effectLst/>
              </a:rPr>
              <a:t>A group of community members that provide overall direction for the plan – Township officials, school board, county agents, resident- developer, zoning commission member. They are appointed at the beginning stages of the planning process and guide the process through to its conclusion along with the consultant.</a:t>
            </a:r>
          </a:p>
          <a:p>
            <a:endParaRPr lang="en-US" b="0" i="0" dirty="0">
              <a:solidFill>
                <a:srgbClr val="000000"/>
              </a:solidFill>
              <a:effectLst/>
            </a:endParaRPr>
          </a:p>
          <a:p>
            <a:r>
              <a:rPr lang="en-US" b="0" i="0" dirty="0">
                <a:solidFill>
                  <a:srgbClr val="000000"/>
                </a:solidFill>
                <a:effectLst/>
              </a:rPr>
              <a:t>PUBLIC Input: Survey sent out, initial open house, this meeting.</a:t>
            </a:r>
          </a:p>
          <a:p>
            <a:endParaRPr lang="en-US"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rPr>
              <a:t>ELECTED Officials: </a:t>
            </a:r>
            <a:r>
              <a:rPr lang="en-US" dirty="0"/>
              <a:t>The plan is reviewed and recommended by the Zoning Commission and approved by the Township Trustees. Once adopted, the plan is used to guide and inform future community growth and development.</a:t>
            </a:r>
          </a:p>
          <a:p>
            <a:endParaRPr lang="en-US" b="0" dirty="0"/>
          </a:p>
        </p:txBody>
      </p:sp>
      <p:sp>
        <p:nvSpPr>
          <p:cNvPr id="4" name="Slide Number Placeholder 3"/>
          <p:cNvSpPr>
            <a:spLocks noGrp="1"/>
          </p:cNvSpPr>
          <p:nvPr>
            <p:ph type="sldNum" sz="quarter" idx="5"/>
          </p:nvPr>
        </p:nvSpPr>
        <p:spPr/>
        <p:txBody>
          <a:bodyPr/>
          <a:lstStyle/>
          <a:p>
            <a:fld id="{F5B62BC0-7DC4-4569-951D-2BB9475345C6}" type="slidenum">
              <a:rPr lang="en-US" smtClean="0"/>
              <a:t>4</a:t>
            </a:fld>
            <a:endParaRPr lang="en-US" dirty="0"/>
          </a:p>
        </p:txBody>
      </p:sp>
    </p:spTree>
    <p:extLst>
      <p:ext uri="{BB962C8B-B14F-4D97-AF65-F5344CB8AC3E}">
        <p14:creationId xmlns:p14="http://schemas.microsoft.com/office/powerpoint/2010/main" val="2353441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about Intel: General growth of Central Ohio, Amazon, Honda, Google, Etc. is developing a Silicon Heartland right here. Central Ohio expected to have over 3 million residents by 2050.</a:t>
            </a:r>
          </a:p>
          <a:p>
            <a:endParaRPr lang="en-US" dirty="0"/>
          </a:p>
          <a:p>
            <a:r>
              <a:rPr lang="en-US" dirty="0"/>
              <a:t>Annexation: Township loses control over what types of development occur when a property is annexed. Hebron has draft plans for planned employment centers and neighborhood commercial in Union Township. Development is coming– what if the Township could control what it looked like instead of completely losing control?</a:t>
            </a:r>
          </a:p>
          <a:p>
            <a:endParaRPr lang="en-US" dirty="0"/>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6</a:t>
            </a:fld>
            <a:endParaRPr lang="en-US" dirty="0"/>
          </a:p>
        </p:txBody>
      </p:sp>
    </p:spTree>
    <p:extLst>
      <p:ext uri="{BB962C8B-B14F-4D97-AF65-F5344CB8AC3E}">
        <p14:creationId xmlns:p14="http://schemas.microsoft.com/office/powerpoint/2010/main" val="3945359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An example of how developers can use leverage to force development on communities</a:t>
            </a:r>
          </a:p>
          <a:p>
            <a:pPr marL="171450" lvl="0" indent="-171450" algn="l" rtl="0">
              <a:spcBef>
                <a:spcPts val="0"/>
              </a:spcBef>
              <a:spcAft>
                <a:spcPts val="0"/>
              </a:spcAft>
              <a:buClr>
                <a:schemeClr val="dk1"/>
              </a:buClr>
              <a:buSzPts val="1200"/>
              <a:buFont typeface="Arial"/>
              <a:buChar char="•"/>
            </a:pPr>
            <a:r>
              <a:rPr lang="en-US" dirty="0"/>
              <a:t>Developer proposed warehouses on land adjacent to both Canal Winchester and Columbus.  The area is near the Rickenbacker Freight Zone.</a:t>
            </a:r>
          </a:p>
          <a:p>
            <a:pPr marL="171450" lvl="0" indent="-171450" algn="l" rtl="0">
              <a:spcBef>
                <a:spcPts val="0"/>
              </a:spcBef>
              <a:spcAft>
                <a:spcPts val="0"/>
              </a:spcAft>
              <a:buClr>
                <a:schemeClr val="dk1"/>
              </a:buClr>
              <a:buSzPts val="1200"/>
              <a:buFont typeface="Arial"/>
              <a:buChar char="•"/>
            </a:pPr>
            <a:r>
              <a:rPr lang="en-US" dirty="0"/>
              <a:t>Approached Canal Winchester to annex and rezone.  Canal Winchester agreed in order to keep the tax base in their community.</a:t>
            </a:r>
          </a:p>
          <a:p>
            <a:pPr marL="171450" lvl="0" indent="-171450" algn="l" rtl="0">
              <a:spcBef>
                <a:spcPts val="0"/>
              </a:spcBef>
              <a:spcAft>
                <a:spcPts val="0"/>
              </a:spcAft>
              <a:buClr>
                <a:schemeClr val="dk1"/>
              </a:buClr>
              <a:buSzPts val="1200"/>
              <a:buFont typeface="Arial"/>
              <a:buChar char="•"/>
            </a:pPr>
            <a:r>
              <a:rPr lang="en-US" dirty="0"/>
              <a:t>Residents filed a referendum on the rezoning.</a:t>
            </a:r>
          </a:p>
          <a:p>
            <a:pPr marL="171450" lvl="0" indent="-171450" algn="l" rtl="0">
              <a:spcBef>
                <a:spcPts val="0"/>
              </a:spcBef>
              <a:spcAft>
                <a:spcPts val="0"/>
              </a:spcAft>
              <a:buClr>
                <a:schemeClr val="dk1"/>
              </a:buClr>
              <a:buSzPts val="1200"/>
              <a:buFont typeface="Arial"/>
              <a:buChar char="•"/>
            </a:pPr>
            <a:r>
              <a:rPr lang="en-US" dirty="0"/>
              <a:t>The developer had required a clause into the annexation agreement that they could de-annex and merge with Columbus if the zoning was not approved.</a:t>
            </a:r>
          </a:p>
          <a:p>
            <a:pPr marL="171450" lvl="0" indent="-171450" algn="l" rtl="0">
              <a:spcBef>
                <a:spcPts val="0"/>
              </a:spcBef>
              <a:spcAft>
                <a:spcPts val="0"/>
              </a:spcAft>
              <a:buClr>
                <a:schemeClr val="dk1"/>
              </a:buClr>
              <a:buSzPts val="1200"/>
              <a:buFont typeface="Arial"/>
              <a:buChar char="•"/>
            </a:pPr>
            <a:r>
              <a:rPr lang="en-US" dirty="0"/>
              <a:t>Because these warehouses would be built regardless of the referendum outcome, Canal Winchester’s council voted to rezone again and declared an emergency to prevent another referendum.</a:t>
            </a:r>
          </a:p>
          <a:p>
            <a:pPr marL="171450" lvl="0" indent="-171450" algn="l" rtl="0">
              <a:spcBef>
                <a:spcPts val="0"/>
              </a:spcBef>
              <a:spcAft>
                <a:spcPts val="0"/>
              </a:spcAft>
              <a:buClr>
                <a:schemeClr val="dk1"/>
              </a:buClr>
              <a:buSzPts val="1200"/>
              <a:buFont typeface="Arial"/>
              <a:buChar char="•"/>
            </a:pPr>
            <a:r>
              <a:rPr lang="en-US" dirty="0"/>
              <a:t>While many residents were furious, Canal Winchester guaranteed over $200,000 per year to their school district, as well as $4.3 million in developer contributions-for a development the Council was powerless to stop.</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8</a:t>
            </a:fld>
            <a:endParaRPr lang="en-US" dirty="0"/>
          </a:p>
        </p:txBody>
      </p:sp>
    </p:spTree>
    <p:extLst>
      <p:ext uri="{BB962C8B-B14F-4D97-AF65-F5344CB8AC3E}">
        <p14:creationId xmlns:p14="http://schemas.microsoft.com/office/powerpoint/2010/main" val="208543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An example of how extensive litigation is costly and not always effective</a:t>
            </a:r>
          </a:p>
          <a:p>
            <a:pPr marL="171450" lvl="0" indent="-171450" algn="l" rtl="0">
              <a:spcBef>
                <a:spcPts val="0"/>
              </a:spcBef>
              <a:spcAft>
                <a:spcPts val="0"/>
              </a:spcAft>
              <a:buClr>
                <a:schemeClr val="dk1"/>
              </a:buClr>
              <a:buSzPts val="1200"/>
              <a:buFont typeface="Arial"/>
              <a:buChar char="•"/>
            </a:pPr>
            <a:r>
              <a:rPr lang="en-US" dirty="0"/>
              <a:t>In the early to mid-2000’s, both a Wal Mart and Target were proposed on separate sites in Liberty Township.</a:t>
            </a:r>
          </a:p>
          <a:p>
            <a:pPr marL="171450" lvl="0" indent="-171450" algn="l" rtl="0">
              <a:spcBef>
                <a:spcPts val="0"/>
              </a:spcBef>
              <a:spcAft>
                <a:spcPts val="0"/>
              </a:spcAft>
              <a:buClr>
                <a:schemeClr val="dk1"/>
              </a:buClr>
              <a:buSzPts val="1200"/>
              <a:buFont typeface="Arial"/>
              <a:buChar char="•"/>
            </a:pPr>
            <a:r>
              <a:rPr lang="en-US" dirty="0"/>
              <a:t>A complicated case.  Liberty chose to fight both in court.  They rejected the Wal-Mart and the developer sued.  They lost in court and were required to pay $750,000 in compensation, and $1.2 million of the developer’s legal fees.  They also paid over $1.5 million in their own fees.</a:t>
            </a:r>
          </a:p>
          <a:p>
            <a:pPr marL="171450" lvl="0" indent="-171450" algn="l" rtl="0">
              <a:spcBef>
                <a:spcPts val="0"/>
              </a:spcBef>
              <a:spcAft>
                <a:spcPts val="0"/>
              </a:spcAft>
              <a:buClr>
                <a:schemeClr val="dk1"/>
              </a:buClr>
              <a:buSzPts val="1200"/>
              <a:buFont typeface="Arial"/>
              <a:buChar char="•"/>
            </a:pPr>
            <a:r>
              <a:rPr lang="en-US" dirty="0"/>
              <a:t>Despite the developer’s victory, the delay caused Wal-Mart to move on from the site.</a:t>
            </a:r>
          </a:p>
          <a:p>
            <a:pPr marL="171450" lvl="0" indent="-171450" algn="l" rtl="0">
              <a:spcBef>
                <a:spcPts val="0"/>
              </a:spcBef>
              <a:spcAft>
                <a:spcPts val="0"/>
              </a:spcAft>
              <a:buClr>
                <a:schemeClr val="dk1"/>
              </a:buClr>
              <a:buSzPts val="1200"/>
              <a:buFont typeface="Arial"/>
              <a:buChar char="•"/>
            </a:pPr>
            <a:r>
              <a:rPr lang="en-US" dirty="0"/>
              <a:t>Target was proposed on a site that had been annexed into Powell.  Liberty sued Powell stating that they had not properly administered their zoning.  </a:t>
            </a:r>
          </a:p>
          <a:p>
            <a:pPr marL="171450" lvl="0" indent="-171450" algn="l" rtl="0">
              <a:spcBef>
                <a:spcPts val="0"/>
              </a:spcBef>
              <a:spcAft>
                <a:spcPts val="0"/>
              </a:spcAft>
              <a:buClr>
                <a:schemeClr val="dk1"/>
              </a:buClr>
              <a:buSzPts val="1200"/>
              <a:buFont typeface="Arial"/>
              <a:buChar char="•"/>
            </a:pPr>
            <a:r>
              <a:rPr lang="en-US" dirty="0"/>
              <a:t>After a 2 year court battle, the courts ruled that the Township did not have standing to challenge the zoning permit, since it was issued and administered by Powell.</a:t>
            </a:r>
          </a:p>
          <a:p>
            <a:pPr marL="171450" lvl="0" indent="-171450" algn="l" rtl="0">
              <a:spcBef>
                <a:spcPts val="0"/>
              </a:spcBef>
              <a:spcAft>
                <a:spcPts val="0"/>
              </a:spcAft>
              <a:buClr>
                <a:schemeClr val="dk1"/>
              </a:buClr>
              <a:buSzPts val="1200"/>
              <a:buFont typeface="Arial"/>
              <a:buChar char="•"/>
            </a:pPr>
            <a:r>
              <a:rPr lang="en-US" dirty="0"/>
              <a:t>Despite this, Target also lost interest in the site.  HOWEVER…</a:t>
            </a:r>
          </a:p>
          <a:p>
            <a:pPr marL="171450" lvl="0" indent="-171450" algn="l" rtl="0">
              <a:spcBef>
                <a:spcPts val="0"/>
              </a:spcBef>
              <a:spcAft>
                <a:spcPts val="0"/>
              </a:spcAft>
              <a:buClr>
                <a:schemeClr val="dk1"/>
              </a:buClr>
              <a:buSzPts val="1200"/>
              <a:buFont typeface="Arial"/>
              <a:buChar char="•"/>
            </a:pPr>
            <a:r>
              <a:rPr lang="en-US" dirty="0"/>
              <a:t>In 2013, Target applied to build a store on the former Wal-Mart site.  Residents once again wanted the Township to oppose the development.  However, given their various legal losses and expenses incurred, the Township approved the development.  Today the Target you see in this photo is operating in Liberty.</a:t>
            </a:r>
          </a:p>
          <a:p>
            <a:pPr marL="171450" lvl="0" indent="-171450" algn="l" rtl="0">
              <a:spcBef>
                <a:spcPts val="0"/>
              </a:spcBef>
              <a:spcAft>
                <a:spcPts val="0"/>
              </a:spcAft>
              <a:buClr>
                <a:schemeClr val="dk1"/>
              </a:buClr>
              <a:buSzPts val="1200"/>
              <a:buFont typeface="Arial"/>
              <a:buChar char="•"/>
            </a:pPr>
            <a:r>
              <a:rPr lang="en-US" dirty="0"/>
              <a:t>While Liberty Township did have some success in delaying development, they ultimately spent several million dollars to lose their cases and end up with a Target anyways.</a:t>
            </a:r>
          </a:p>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9</a:t>
            </a:fld>
            <a:endParaRPr lang="en-US" dirty="0"/>
          </a:p>
        </p:txBody>
      </p:sp>
    </p:spTree>
    <p:extLst>
      <p:ext uri="{BB962C8B-B14F-4D97-AF65-F5344CB8AC3E}">
        <p14:creationId xmlns:p14="http://schemas.microsoft.com/office/powerpoint/2010/main" val="3117047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12</a:t>
            </a:fld>
            <a:endParaRPr lang="en-US" dirty="0"/>
          </a:p>
        </p:txBody>
      </p:sp>
    </p:spTree>
    <p:extLst>
      <p:ext uri="{BB962C8B-B14F-4D97-AF65-F5344CB8AC3E}">
        <p14:creationId xmlns:p14="http://schemas.microsoft.com/office/powerpoint/2010/main" val="129438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rPr>
              <a:t>While overlay districts allow development, the Township is able to retain control – uses, setbacks, landscaping, design standards and aesthetics- to make sure the development is of a high quality and aligns with the Townships goals. Without an overlay, if this same property were to be annexed, it would be developed without any Township control or design requirements, leaving you with a development that does not fit the Township’s vision.</a:t>
            </a:r>
          </a:p>
          <a:p>
            <a:endParaRPr lang="en-US" b="0" i="0" dirty="0">
              <a:solidFill>
                <a:srgbClr val="000000"/>
              </a:solidFill>
              <a:effectLst/>
            </a:endParaRPr>
          </a:p>
          <a:p>
            <a:r>
              <a:rPr lang="en-US" b="0" i="0" dirty="0">
                <a:solidFill>
                  <a:srgbClr val="000000"/>
                </a:solidFill>
                <a:effectLst/>
              </a:rPr>
              <a:t>Overlay Districts are often referred to as a “cloud”, because they apply to a specific area of the Township, identified by the subarea boundaries. The unique thing about this “cloud” is that the underlying zoning continues to apply to the land until such time a property owner chooses to pull down the “cloud” by submitting and receiving approval of a development plan that complies with the specific criteria in the Overlay District text. It gives flexibility to landowners by offering two options for developing the land – the underlying zoning or the overlay zoning. Once a property owner chooses to pull down the “cloud” then the underlying zoning is removed. Individual property owners may pull down the cloud at different times, but it is done within the overall zoning framework of the Overlay District. The overlay is not intended to benefit a single property owner but is designed to create overall, cohesive corridor development.</a:t>
            </a:r>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13</a:t>
            </a:fld>
            <a:endParaRPr lang="en-US" dirty="0"/>
          </a:p>
        </p:txBody>
      </p:sp>
    </p:spTree>
    <p:extLst>
      <p:ext uri="{BB962C8B-B14F-4D97-AF65-F5344CB8AC3E}">
        <p14:creationId xmlns:p14="http://schemas.microsoft.com/office/powerpoint/2010/main" val="596764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rPr>
              <a:t>Subarea A allows for hotel and service commercial uses aligning with its location along I-70. </a:t>
            </a:r>
          </a:p>
          <a:p>
            <a:r>
              <a:rPr lang="en-US" b="0" i="0" dirty="0">
                <a:solidFill>
                  <a:srgbClr val="000000"/>
                </a:solidFill>
                <a:effectLst/>
              </a:rPr>
              <a:t>Subarea B allows for parks and recreation facilities as well as some light commercial-industrial uses. </a:t>
            </a:r>
          </a:p>
          <a:p>
            <a:r>
              <a:rPr lang="en-US" b="0" i="0" dirty="0">
                <a:solidFill>
                  <a:srgbClr val="000000"/>
                </a:solidFill>
                <a:effectLst/>
              </a:rPr>
              <a:t>Subarea C generally allows commercial retail and office uses. </a:t>
            </a:r>
          </a:p>
          <a:p>
            <a:r>
              <a:rPr lang="en-US" b="0" i="0" dirty="0">
                <a:solidFill>
                  <a:srgbClr val="000000"/>
                </a:solidFill>
                <a:effectLst/>
              </a:rPr>
              <a:t>Subarea D allows for a variety of innovative, advanced manufacturing uses along with research and development facilities. </a:t>
            </a:r>
          </a:p>
          <a:p>
            <a:r>
              <a:rPr lang="en-US" b="0" i="0" dirty="0">
                <a:solidFill>
                  <a:srgbClr val="000000"/>
                </a:solidFill>
                <a:effectLst/>
              </a:rPr>
              <a:t>Subareas E and F allow for mixed use buildings within a walkable setting. Mixed Use buildings are defined as buildings with retail and office uses on the first floor and residential uses on the upper floors. </a:t>
            </a:r>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14</a:t>
            </a:fld>
            <a:endParaRPr lang="en-US" dirty="0"/>
          </a:p>
        </p:txBody>
      </p:sp>
    </p:spTree>
    <p:extLst>
      <p:ext uri="{BB962C8B-B14F-4D97-AF65-F5344CB8AC3E}">
        <p14:creationId xmlns:p14="http://schemas.microsoft.com/office/powerpoint/2010/main" val="2721170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03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822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endParaRPr lang="en-US" dirty="0"/>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6084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a:t>20XX</a:t>
            </a:r>
            <a:endParaRPr lang="en-US" dirty="0"/>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37120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endParaRPr lang="en-US" dirty="0"/>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70625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232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dirty="0"/>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82816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940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dirty="0"/>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dirty="0"/>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0206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20XX</a:t>
            </a:r>
            <a:endParaRPr lang="en-US" dirty="0"/>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endParaRPr lang="en-US"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253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0" y="2442052"/>
            <a:ext cx="12192000" cy="1425257"/>
          </a:xfrm>
        </p:spPr>
        <p:txBody>
          <a:bodyPr/>
          <a:lstStyle/>
          <a:p>
            <a:r>
              <a:rPr lang="en-US" noProof="0" dirty="0"/>
              <a:t>Union Township Comprehensive Plan</a:t>
            </a:r>
            <a:endParaRPr lang="en-US" dirty="0"/>
          </a:p>
        </p:txBody>
      </p:sp>
      <p:sp>
        <p:nvSpPr>
          <p:cNvPr id="12" name="Rectangle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p:nvPr/>
        </p:nvSpPr>
        <p:spPr>
          <a:xfrm>
            <a:off x="0" y="0"/>
            <a:ext cx="12192000" cy="2442052"/>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A4B20A4-BDBA-4ACB-BCCE-1FF6B09FE0A1}"/>
              </a:ext>
              <a:ext uri="{C183D7F6-B498-43B3-948B-1728B52AA6E4}">
                <adec:decorative xmlns:adec="http://schemas.microsoft.com/office/drawing/2017/decorative" val="1"/>
              </a:ext>
            </a:extLst>
          </p:cNvPr>
          <p:cNvSpPr/>
          <p:nvPr/>
        </p:nvSpPr>
        <p:spPr>
          <a:xfrm>
            <a:off x="0" y="3867309"/>
            <a:ext cx="12192000" cy="2990691"/>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1789471" y="2192594"/>
            <a:ext cx="8613058" cy="193695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32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 Placeholder 79">
            <a:extLst>
              <a:ext uri="{FF2B5EF4-FFF2-40B4-BE49-F238E27FC236}">
                <a16:creationId xmlns:a16="http://schemas.microsoft.com/office/drawing/2014/main" id="{1E23B707-4619-411F-BCA9-9F153721B295}"/>
              </a:ext>
            </a:extLst>
          </p:cNvPr>
          <p:cNvSpPr>
            <a:spLocks noGrp="1"/>
          </p:cNvSpPr>
          <p:nvPr>
            <p:ph type="body" sz="quarter" idx="16"/>
          </p:nvPr>
        </p:nvSpPr>
        <p:spPr>
          <a:xfrm>
            <a:off x="4292077" y="3473209"/>
            <a:ext cx="3421103" cy="426393"/>
          </a:xfrm>
        </p:spPr>
        <p:txBody>
          <a:bodyPr/>
          <a:lstStyle/>
          <a:p>
            <a:r>
              <a:rPr lang="en-US" dirty="0"/>
              <a:t>4 key themes</a:t>
            </a:r>
          </a:p>
        </p:txBody>
      </p:sp>
      <p:sp>
        <p:nvSpPr>
          <p:cNvPr id="79" name="Text Placeholder 78">
            <a:extLst>
              <a:ext uri="{FF2B5EF4-FFF2-40B4-BE49-F238E27FC236}">
                <a16:creationId xmlns:a16="http://schemas.microsoft.com/office/drawing/2014/main" id="{82E2372A-C3D6-4099-889B-9004AC815EC5}"/>
              </a:ext>
            </a:extLst>
          </p:cNvPr>
          <p:cNvSpPr>
            <a:spLocks noGrp="1"/>
          </p:cNvSpPr>
          <p:nvPr>
            <p:ph type="body" sz="quarter" idx="12"/>
          </p:nvPr>
        </p:nvSpPr>
        <p:spPr>
          <a:xfrm>
            <a:off x="4292077" y="3984312"/>
            <a:ext cx="7644550" cy="1017102"/>
          </a:xfrm>
        </p:spPr>
        <p:txBody>
          <a:bodyPr/>
          <a:lstStyle/>
          <a:p>
            <a:r>
              <a:rPr lang="en-US" b="1" dirty="0"/>
              <a:t>Key Theme #1 </a:t>
            </a:r>
            <a:r>
              <a:rPr lang="en-US" dirty="0"/>
              <a:t>- Balancing Growth and Preservation to Protect and Enhance the Quality of Life</a:t>
            </a:r>
          </a:p>
          <a:p>
            <a:r>
              <a:rPr lang="en-US" dirty="0"/>
              <a:t>​</a:t>
            </a:r>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10</a:t>
            </a:fld>
            <a:endParaRPr lang="en-US" dirty="0"/>
          </a:p>
        </p:txBody>
      </p:sp>
      <p:pic>
        <p:nvPicPr>
          <p:cNvPr id="3" name="Picture 2" descr="Child with braids in cornfield">
            <a:extLst>
              <a:ext uri="{FF2B5EF4-FFF2-40B4-BE49-F238E27FC236}">
                <a16:creationId xmlns:a16="http://schemas.microsoft.com/office/drawing/2014/main" id="{7BDF9408-8376-0A1D-422D-5F283F95EB6D}"/>
              </a:ext>
            </a:extLst>
          </p:cNvPr>
          <p:cNvPicPr>
            <a:picLocks noChangeAspect="1"/>
          </p:cNvPicPr>
          <p:nvPr/>
        </p:nvPicPr>
        <p:blipFill rotWithShape="1">
          <a:blip r:embed="rId2"/>
          <a:srcRect r="67173" b="13486"/>
          <a:stretch/>
        </p:blipFill>
        <p:spPr>
          <a:xfrm>
            <a:off x="-1" y="0"/>
            <a:ext cx="3902149" cy="6855922"/>
          </a:xfrm>
          <a:prstGeom prst="rect">
            <a:avLst/>
          </a:prstGeo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426289" y="1902978"/>
            <a:ext cx="3049568" cy="1118518"/>
          </a:xfrm>
        </p:spPr>
        <p:txBody>
          <a:bodyPr/>
          <a:lstStyle/>
          <a:p>
            <a:r>
              <a:rPr lang="en-US" sz="3200" noProof="0" dirty="0"/>
              <a:t>Goals Overview</a:t>
            </a:r>
            <a:endParaRPr lang="en-US" sz="3200" dirty="0"/>
          </a:p>
        </p:txBody>
      </p:sp>
      <p:sp>
        <p:nvSpPr>
          <p:cNvPr id="7" name="TextBox 6">
            <a:extLst>
              <a:ext uri="{FF2B5EF4-FFF2-40B4-BE49-F238E27FC236}">
                <a16:creationId xmlns:a16="http://schemas.microsoft.com/office/drawing/2014/main" id="{BC19558E-51E1-065D-CDDF-2CFD23F60BCD}"/>
              </a:ext>
            </a:extLst>
          </p:cNvPr>
          <p:cNvSpPr txBox="1"/>
          <p:nvPr/>
        </p:nvSpPr>
        <p:spPr>
          <a:xfrm>
            <a:off x="4292077" y="4669307"/>
            <a:ext cx="6754864" cy="338554"/>
          </a:xfrm>
          <a:prstGeom prst="rect">
            <a:avLst/>
          </a:prstGeom>
          <a:noFill/>
        </p:spPr>
        <p:txBody>
          <a:bodyPr wrap="square">
            <a:spAutoFit/>
          </a:bodyPr>
          <a:lstStyle/>
          <a:p>
            <a:r>
              <a:rPr lang="en-US" sz="1600" b="1" dirty="0"/>
              <a:t>Key Theme #2 </a:t>
            </a:r>
            <a:r>
              <a:rPr lang="en-US" sz="1600" dirty="0"/>
              <a:t>– Fostering Partnerships to Enhance Community Services</a:t>
            </a:r>
          </a:p>
        </p:txBody>
      </p:sp>
      <p:sp>
        <p:nvSpPr>
          <p:cNvPr id="9" name="TextBox 8">
            <a:extLst>
              <a:ext uri="{FF2B5EF4-FFF2-40B4-BE49-F238E27FC236}">
                <a16:creationId xmlns:a16="http://schemas.microsoft.com/office/drawing/2014/main" id="{CCC58730-CB4B-1A17-5CA3-703EAE4FE98C}"/>
              </a:ext>
            </a:extLst>
          </p:cNvPr>
          <p:cNvSpPr txBox="1"/>
          <p:nvPr/>
        </p:nvSpPr>
        <p:spPr>
          <a:xfrm>
            <a:off x="4292077" y="5171411"/>
            <a:ext cx="6097772" cy="338554"/>
          </a:xfrm>
          <a:prstGeom prst="rect">
            <a:avLst/>
          </a:prstGeom>
          <a:noFill/>
        </p:spPr>
        <p:txBody>
          <a:bodyPr wrap="square">
            <a:spAutoFit/>
          </a:bodyPr>
          <a:lstStyle/>
          <a:p>
            <a:r>
              <a:rPr lang="en-US" sz="1600" b="1" dirty="0"/>
              <a:t>Key Theme #3</a:t>
            </a:r>
            <a:r>
              <a:rPr lang="en-US" sz="1600" dirty="0"/>
              <a:t>– Supporting Sustainable Infrastructure</a:t>
            </a:r>
          </a:p>
        </p:txBody>
      </p:sp>
      <p:sp>
        <p:nvSpPr>
          <p:cNvPr id="11" name="TextBox 10">
            <a:extLst>
              <a:ext uri="{FF2B5EF4-FFF2-40B4-BE49-F238E27FC236}">
                <a16:creationId xmlns:a16="http://schemas.microsoft.com/office/drawing/2014/main" id="{98E77B98-395B-A542-935C-0FE78D7E3AE2}"/>
              </a:ext>
            </a:extLst>
          </p:cNvPr>
          <p:cNvSpPr txBox="1"/>
          <p:nvPr/>
        </p:nvSpPr>
        <p:spPr>
          <a:xfrm>
            <a:off x="4292077" y="5679242"/>
            <a:ext cx="6097772" cy="338554"/>
          </a:xfrm>
          <a:prstGeom prst="rect">
            <a:avLst/>
          </a:prstGeom>
          <a:noFill/>
        </p:spPr>
        <p:txBody>
          <a:bodyPr wrap="square">
            <a:spAutoFit/>
          </a:bodyPr>
          <a:lstStyle/>
          <a:p>
            <a:r>
              <a:rPr lang="en-US" sz="1600" b="1" dirty="0"/>
              <a:t>Key Theme #4</a:t>
            </a:r>
            <a:r>
              <a:rPr lang="en-US" sz="1600" dirty="0"/>
              <a:t>– Promoting Economic Prosperity</a:t>
            </a:r>
          </a:p>
        </p:txBody>
      </p:sp>
      <p:sp>
        <p:nvSpPr>
          <p:cNvPr id="21" name="TextBox 20">
            <a:extLst>
              <a:ext uri="{FF2B5EF4-FFF2-40B4-BE49-F238E27FC236}">
                <a16:creationId xmlns:a16="http://schemas.microsoft.com/office/drawing/2014/main" id="{3A9ED062-0F69-A3CC-CAE0-2E7D145572DD}"/>
              </a:ext>
            </a:extLst>
          </p:cNvPr>
          <p:cNvSpPr txBox="1"/>
          <p:nvPr/>
        </p:nvSpPr>
        <p:spPr>
          <a:xfrm>
            <a:off x="4292076" y="1519192"/>
            <a:ext cx="7437273" cy="1754326"/>
          </a:xfrm>
          <a:prstGeom prst="rect">
            <a:avLst/>
          </a:prstGeom>
          <a:noFill/>
        </p:spPr>
        <p:txBody>
          <a:bodyPr wrap="square">
            <a:spAutoFit/>
          </a:bodyPr>
          <a:lstStyle/>
          <a:p>
            <a:r>
              <a:rPr lang="en-US" b="0" i="0" u="none" strike="noStrike" baseline="0" dirty="0"/>
              <a:t>Union Township is a community that desires to preserve its rural character, sense of community, and quality of life while balancing growth to diversify its tax base and enhance its services. Union Township will achieve this vision through fostering effective communication channels with residents as well as community and regional partners and being intentional with its development approach.</a:t>
            </a:r>
            <a:endParaRPr lang="en-US" u="sng" dirty="0">
              <a:highlight>
                <a:srgbClr val="FFFF00"/>
              </a:highlight>
            </a:endParaRPr>
          </a:p>
        </p:txBody>
      </p:sp>
      <p:sp>
        <p:nvSpPr>
          <p:cNvPr id="22" name="Text Placeholder 79">
            <a:extLst>
              <a:ext uri="{FF2B5EF4-FFF2-40B4-BE49-F238E27FC236}">
                <a16:creationId xmlns:a16="http://schemas.microsoft.com/office/drawing/2014/main" id="{4A3EC86B-93A5-A23F-7629-9A3A632338F7}"/>
              </a:ext>
            </a:extLst>
          </p:cNvPr>
          <p:cNvSpPr txBox="1">
            <a:spLocks/>
          </p:cNvSpPr>
          <p:nvPr/>
        </p:nvSpPr>
        <p:spPr>
          <a:xfrm>
            <a:off x="4292076" y="1008089"/>
            <a:ext cx="3421103" cy="426393"/>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800" kern="1200" cap="all" spc="100" baseline="0">
                <a:solidFill>
                  <a:schemeClr val="accent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vision</a:t>
            </a:r>
          </a:p>
        </p:txBody>
      </p:sp>
    </p:spTree>
    <p:extLst>
      <p:ext uri="{BB962C8B-B14F-4D97-AF65-F5344CB8AC3E}">
        <p14:creationId xmlns:p14="http://schemas.microsoft.com/office/powerpoint/2010/main" val="860759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B246519D-FE4B-927A-3815-79CD4E95A3CF}"/>
              </a:ext>
            </a:extLst>
          </p:cNvPr>
          <p:cNvSpPr>
            <a:spLocks noGrp="1"/>
          </p:cNvSpPr>
          <p:nvPr>
            <p:ph type="sldNum" sz="quarter" idx="4"/>
          </p:nvPr>
        </p:nvSpPr>
        <p:spPr/>
        <p:txBody>
          <a:bodyPr/>
          <a:lstStyle/>
          <a:p>
            <a:fld id="{EA87306C-81BA-4795-A5CA-9392456A8C1E}" type="slidenum">
              <a:rPr lang="en-US" smtClean="0"/>
              <a:pPr/>
              <a:t>11</a:t>
            </a:fld>
            <a:endParaRPr lang="en-US" dirty="0"/>
          </a:p>
        </p:txBody>
      </p:sp>
      <p:sp>
        <p:nvSpPr>
          <p:cNvPr id="3" name="Title 46">
            <a:extLst>
              <a:ext uri="{FF2B5EF4-FFF2-40B4-BE49-F238E27FC236}">
                <a16:creationId xmlns:a16="http://schemas.microsoft.com/office/drawing/2014/main" id="{61B7CD25-81E0-6B0B-390C-47B7A1C00B08}"/>
              </a:ext>
            </a:extLst>
          </p:cNvPr>
          <p:cNvSpPr>
            <a:spLocks noGrp="1"/>
          </p:cNvSpPr>
          <p:nvPr>
            <p:ph type="title"/>
          </p:nvPr>
        </p:nvSpPr>
        <p:spPr>
          <a:xfrm>
            <a:off x="768546" y="480657"/>
            <a:ext cx="3049568" cy="1118518"/>
          </a:xfrm>
          <a:solidFill>
            <a:schemeClr val="bg1"/>
          </a:solidFill>
          <a:ln>
            <a:solidFill>
              <a:schemeClr val="accent2"/>
            </a:solidFill>
          </a:ln>
        </p:spPr>
        <p:txBody>
          <a:bodyPr/>
          <a:lstStyle/>
          <a:p>
            <a:r>
              <a:rPr lang="en-US" sz="3200" noProof="0" dirty="0">
                <a:solidFill>
                  <a:schemeClr val="accent2"/>
                </a:solidFill>
              </a:rPr>
              <a:t>Goals</a:t>
            </a:r>
            <a:endParaRPr lang="en-US" sz="3200" dirty="0">
              <a:solidFill>
                <a:schemeClr val="accent2"/>
              </a:solidFill>
            </a:endParaRPr>
          </a:p>
        </p:txBody>
      </p:sp>
      <p:sp>
        <p:nvSpPr>
          <p:cNvPr id="10" name="TextBox 9">
            <a:extLst>
              <a:ext uri="{FF2B5EF4-FFF2-40B4-BE49-F238E27FC236}">
                <a16:creationId xmlns:a16="http://schemas.microsoft.com/office/drawing/2014/main" id="{E6EA2B65-004C-32E7-092F-730B237B1593}"/>
              </a:ext>
            </a:extLst>
          </p:cNvPr>
          <p:cNvSpPr txBox="1"/>
          <p:nvPr/>
        </p:nvSpPr>
        <p:spPr>
          <a:xfrm>
            <a:off x="768546" y="2077430"/>
            <a:ext cx="4767550" cy="1631216"/>
          </a:xfrm>
          <a:prstGeom prst="rect">
            <a:avLst/>
          </a:prstGeom>
          <a:noFill/>
        </p:spPr>
        <p:txBody>
          <a:bodyPr wrap="square" rtlCol="0">
            <a:spAutoFit/>
          </a:bodyPr>
          <a:lstStyle/>
          <a:p>
            <a:r>
              <a:rPr lang="en-US" sz="2000" dirty="0"/>
              <a:t>The draft goals presented at the open house are displayed at the Township hall. </a:t>
            </a:r>
          </a:p>
          <a:p>
            <a:endParaRPr lang="en-US" sz="2000" dirty="0"/>
          </a:p>
          <a:p>
            <a:r>
              <a:rPr lang="en-US" sz="2000" dirty="0"/>
              <a:t>Please review these at the back of the room after the meeting.</a:t>
            </a:r>
          </a:p>
        </p:txBody>
      </p:sp>
      <p:pic>
        <p:nvPicPr>
          <p:cNvPr id="15" name="Picture 14" descr="Dart on a dartboard">
            <a:extLst>
              <a:ext uri="{FF2B5EF4-FFF2-40B4-BE49-F238E27FC236}">
                <a16:creationId xmlns:a16="http://schemas.microsoft.com/office/drawing/2014/main" id="{7C64F698-23CF-6662-276B-8AE6B58992E2}"/>
              </a:ext>
            </a:extLst>
          </p:cNvPr>
          <p:cNvPicPr>
            <a:picLocks noChangeAspect="1"/>
          </p:cNvPicPr>
          <p:nvPr/>
        </p:nvPicPr>
        <p:blipFill rotWithShape="1">
          <a:blip r:embed="rId2"/>
          <a:srcRect l="42447"/>
          <a:stretch/>
        </p:blipFill>
        <p:spPr>
          <a:xfrm>
            <a:off x="6281529" y="0"/>
            <a:ext cx="5920409" cy="6858000"/>
          </a:xfrm>
          <a:prstGeom prst="rect">
            <a:avLst/>
          </a:prstGeom>
        </p:spPr>
      </p:pic>
    </p:spTree>
    <p:extLst>
      <p:ext uri="{BB962C8B-B14F-4D97-AF65-F5344CB8AC3E}">
        <p14:creationId xmlns:p14="http://schemas.microsoft.com/office/powerpoint/2010/main" val="1693118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 sky and clouds">
            <a:extLst>
              <a:ext uri="{FF2B5EF4-FFF2-40B4-BE49-F238E27FC236}">
                <a16:creationId xmlns:a16="http://schemas.microsoft.com/office/drawing/2014/main" id="{71BA5BD7-23B3-BB6C-640C-373363108948}"/>
              </a:ext>
            </a:extLst>
          </p:cNvPr>
          <p:cNvPicPr>
            <a:picLocks noChangeAspect="1"/>
          </p:cNvPicPr>
          <p:nvPr/>
        </p:nvPicPr>
        <p:blipFill rotWithShape="1">
          <a:blip r:embed="rId3"/>
          <a:srcRect t="40415" b="22062"/>
          <a:stretch/>
        </p:blipFill>
        <p:spPr>
          <a:xfrm>
            <a:off x="-1" y="4421274"/>
            <a:ext cx="12192000" cy="2484359"/>
          </a:xfrm>
          <a:prstGeom prst="rect">
            <a:avLst/>
          </a:prstGeom>
        </p:spPr>
      </p:pic>
      <p:sp>
        <p:nvSpPr>
          <p:cNvPr id="42" name="Title 41">
            <a:extLst>
              <a:ext uri="{FF2B5EF4-FFF2-40B4-BE49-F238E27FC236}">
                <a16:creationId xmlns:a16="http://schemas.microsoft.com/office/drawing/2014/main" id="{2BE5B953-EF9F-4041-99DD-A612D068CA20}"/>
              </a:ext>
            </a:extLst>
          </p:cNvPr>
          <p:cNvSpPr>
            <a:spLocks noGrp="1"/>
          </p:cNvSpPr>
          <p:nvPr>
            <p:ph type="title"/>
          </p:nvPr>
        </p:nvSpPr>
        <p:spPr>
          <a:xfrm>
            <a:off x="-387361" y="1721137"/>
            <a:ext cx="5715000" cy="469089"/>
          </a:xfrm>
        </p:spPr>
        <p:txBody>
          <a:bodyPr/>
          <a:lstStyle/>
          <a:p>
            <a:r>
              <a:rPr lang="en-US" dirty="0">
                <a:solidFill>
                  <a:schemeClr val="accent5">
                    <a:lumMod val="50000"/>
                  </a:schemeClr>
                </a:solidFill>
              </a:rPr>
              <a:t>Previously completed</a:t>
            </a:r>
          </a:p>
        </p:txBody>
      </p:sp>
      <p:sp>
        <p:nvSpPr>
          <p:cNvPr id="16" name="Slide Number Placeholder 15">
            <a:extLst>
              <a:ext uri="{FF2B5EF4-FFF2-40B4-BE49-F238E27FC236}">
                <a16:creationId xmlns:a16="http://schemas.microsoft.com/office/drawing/2014/main" id="{B4B869B9-27B2-49B6-8155-82C866DB1AD1}"/>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12</a:t>
            </a:fld>
            <a:endParaRPr lang="en-US" dirty="0"/>
          </a:p>
        </p:txBody>
      </p:sp>
      <p:sp>
        <p:nvSpPr>
          <p:cNvPr id="18" name="Text Placeholder 17">
            <a:extLst>
              <a:ext uri="{FF2B5EF4-FFF2-40B4-BE49-F238E27FC236}">
                <a16:creationId xmlns:a16="http://schemas.microsoft.com/office/drawing/2014/main" id="{1AE8412A-E6BF-D8D8-B4A5-4425DBD6610D}"/>
              </a:ext>
            </a:extLst>
          </p:cNvPr>
          <p:cNvSpPr>
            <a:spLocks noGrp="1"/>
          </p:cNvSpPr>
          <p:nvPr>
            <p:ph type="body" sz="quarter" idx="12"/>
          </p:nvPr>
        </p:nvSpPr>
        <p:spPr>
          <a:xfrm>
            <a:off x="563748" y="2026887"/>
            <a:ext cx="4561531" cy="1680447"/>
          </a:xfrm>
        </p:spPr>
        <p:txBody>
          <a:bodyPr/>
          <a:lstStyle/>
          <a:p>
            <a:pPr algn="l"/>
            <a:r>
              <a:rPr lang="en-US" sz="1600" dirty="0"/>
              <a:t>The Economic Development Strategy identified areas for TIFFs and JEDDS. </a:t>
            </a:r>
          </a:p>
          <a:p>
            <a:pPr algn="l"/>
            <a:r>
              <a:rPr lang="en-US" sz="1600" dirty="0"/>
              <a:t>These require updated land uses.</a:t>
            </a:r>
          </a:p>
        </p:txBody>
      </p:sp>
      <p:sp>
        <p:nvSpPr>
          <p:cNvPr id="22" name="Text Placeholder 79">
            <a:extLst>
              <a:ext uri="{FF2B5EF4-FFF2-40B4-BE49-F238E27FC236}">
                <a16:creationId xmlns:a16="http://schemas.microsoft.com/office/drawing/2014/main" id="{E53EACB0-1988-4B2C-5988-6131D174B286}"/>
              </a:ext>
            </a:extLst>
          </p:cNvPr>
          <p:cNvSpPr txBox="1">
            <a:spLocks/>
          </p:cNvSpPr>
          <p:nvPr/>
        </p:nvSpPr>
        <p:spPr>
          <a:xfrm>
            <a:off x="2290795" y="408887"/>
            <a:ext cx="7934028" cy="718275"/>
          </a:xfrm>
          <a:prstGeom prst="rect">
            <a:avLst/>
          </a:prstGeom>
          <a:ln w="28575">
            <a:solidFill>
              <a:schemeClr val="accent2"/>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32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rPr>
              <a:t>Economic development strategy</a:t>
            </a:r>
          </a:p>
        </p:txBody>
      </p:sp>
      <p:sp>
        <p:nvSpPr>
          <p:cNvPr id="30" name="Title 41">
            <a:extLst>
              <a:ext uri="{FF2B5EF4-FFF2-40B4-BE49-F238E27FC236}">
                <a16:creationId xmlns:a16="http://schemas.microsoft.com/office/drawing/2014/main" id="{6A73AE66-6666-EB76-50C3-3AB546F962D2}"/>
              </a:ext>
            </a:extLst>
          </p:cNvPr>
          <p:cNvSpPr txBox="1">
            <a:spLocks/>
          </p:cNvSpPr>
          <p:nvPr/>
        </p:nvSpPr>
        <p:spPr>
          <a:xfrm>
            <a:off x="5638800" y="1695988"/>
            <a:ext cx="5715000" cy="469089"/>
          </a:xfrm>
          <a:prstGeom prst="rect">
            <a:avLst/>
          </a:prstGeom>
        </p:spPr>
        <p:txBody>
          <a:bodyPr anchor="ctr"/>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algn="r"/>
            <a:r>
              <a:rPr lang="en-US" dirty="0">
                <a:solidFill>
                  <a:schemeClr val="accent5">
                    <a:lumMod val="50000"/>
                  </a:schemeClr>
                </a:solidFill>
              </a:rPr>
              <a:t>Planning for the future</a:t>
            </a:r>
          </a:p>
        </p:txBody>
      </p:sp>
      <p:sp>
        <p:nvSpPr>
          <p:cNvPr id="33" name="Text Placeholder 17">
            <a:extLst>
              <a:ext uri="{FF2B5EF4-FFF2-40B4-BE49-F238E27FC236}">
                <a16:creationId xmlns:a16="http://schemas.microsoft.com/office/drawing/2014/main" id="{D1715003-06DE-922D-AA68-857526B2E1E6}"/>
              </a:ext>
            </a:extLst>
          </p:cNvPr>
          <p:cNvSpPr txBox="1">
            <a:spLocks/>
          </p:cNvSpPr>
          <p:nvPr/>
        </p:nvSpPr>
        <p:spPr>
          <a:xfrm>
            <a:off x="6864363" y="2026887"/>
            <a:ext cx="4489437" cy="2063488"/>
          </a:xfrm>
          <a:prstGeom prst="rect">
            <a:avLst/>
          </a:prstGeom>
        </p:spPr>
        <p:txBody>
          <a:bodyPr anchor="t"/>
          <a:lstStyle>
            <a:lvl1pPr marL="0" indent="0" algn="ctr" defTabSz="914400" rtl="0" eaLnBrk="1" latinLnBrk="0" hangingPunct="1">
              <a:lnSpc>
                <a:spcPct val="125000"/>
              </a:lnSpc>
              <a:spcBef>
                <a:spcPts val="0"/>
              </a:spcBef>
              <a:buFont typeface="Arial" panose="020B0604020202020204" pitchFamily="34" charset="0"/>
              <a:buNone/>
              <a:defRPr sz="18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600" dirty="0">
                <a:effectLst/>
                <a:latin typeface="Segoe UI" panose="020B0502040204020203" pitchFamily="34" charset="0"/>
              </a:rPr>
              <a:t>The Economic Development Strategy is one of the main reasons for developing the Comprehensive Plan. We are focusing growth to these areas identified for economic development tools. </a:t>
            </a:r>
          </a:p>
          <a:p>
            <a:pPr algn="r"/>
            <a:r>
              <a:rPr lang="en-US" sz="1600" dirty="0">
                <a:effectLst/>
                <a:latin typeface="Segoe UI" panose="020B0502040204020203" pitchFamily="34" charset="0"/>
              </a:rPr>
              <a:t>This includes an </a:t>
            </a:r>
            <a:r>
              <a:rPr lang="en-US" sz="1600" b="1" dirty="0">
                <a:effectLst/>
                <a:latin typeface="Segoe UI" panose="020B0502040204020203" pitchFamily="34" charset="0"/>
              </a:rPr>
              <a:t>overlay district</a:t>
            </a:r>
            <a:r>
              <a:rPr lang="en-US" sz="1600" dirty="0">
                <a:effectLst/>
                <a:latin typeface="Segoe UI" panose="020B0502040204020203" pitchFamily="34" charset="0"/>
              </a:rPr>
              <a:t>.</a:t>
            </a:r>
            <a:endParaRPr lang="en-US" sz="1400" b="1" dirty="0"/>
          </a:p>
        </p:txBody>
      </p:sp>
      <p:cxnSp>
        <p:nvCxnSpPr>
          <p:cNvPr id="9" name="Straight Arrow Connector 8">
            <a:extLst>
              <a:ext uri="{FF2B5EF4-FFF2-40B4-BE49-F238E27FC236}">
                <a16:creationId xmlns:a16="http://schemas.microsoft.com/office/drawing/2014/main" id="{7F95AA9B-4CF3-F682-798D-6AD52960E666}"/>
              </a:ext>
            </a:extLst>
          </p:cNvPr>
          <p:cNvCxnSpPr/>
          <p:nvPr/>
        </p:nvCxnSpPr>
        <p:spPr>
          <a:xfrm>
            <a:off x="4747328" y="1951545"/>
            <a:ext cx="1669774" cy="0"/>
          </a:xfrm>
          <a:prstGeom prst="straightConnector1">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49855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2BE5B953-EF9F-4041-99DD-A612D068CA20}"/>
              </a:ext>
            </a:extLst>
          </p:cNvPr>
          <p:cNvSpPr>
            <a:spLocks noGrp="1"/>
          </p:cNvSpPr>
          <p:nvPr>
            <p:ph type="title"/>
          </p:nvPr>
        </p:nvSpPr>
        <p:spPr>
          <a:xfrm>
            <a:off x="149404" y="1699450"/>
            <a:ext cx="5715000" cy="469089"/>
          </a:xfrm>
        </p:spPr>
        <p:txBody>
          <a:bodyPr/>
          <a:lstStyle/>
          <a:p>
            <a:r>
              <a:rPr lang="en-US" dirty="0">
                <a:solidFill>
                  <a:schemeClr val="accent5">
                    <a:lumMod val="50000"/>
                  </a:schemeClr>
                </a:solidFill>
              </a:rPr>
              <a:t>What is an overlay district?</a:t>
            </a:r>
          </a:p>
        </p:txBody>
      </p:sp>
      <p:pic>
        <p:nvPicPr>
          <p:cNvPr id="23" name="Picture Placeholder 22" descr="A picture containing plant, grass">
            <a:extLst>
              <a:ext uri="{FF2B5EF4-FFF2-40B4-BE49-F238E27FC236}">
                <a16:creationId xmlns:a16="http://schemas.microsoft.com/office/drawing/2014/main" id="{2C4E5530-CABD-4A85-83DA-8368360A3E1C}"/>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0" y="4234542"/>
            <a:ext cx="12191999" cy="2623457"/>
          </a:xfrm>
        </p:spPr>
      </p:pic>
      <p:sp>
        <p:nvSpPr>
          <p:cNvPr id="16" name="Slide Number Placeholder 15">
            <a:extLst>
              <a:ext uri="{FF2B5EF4-FFF2-40B4-BE49-F238E27FC236}">
                <a16:creationId xmlns:a16="http://schemas.microsoft.com/office/drawing/2014/main" id="{B4B869B9-27B2-49B6-8155-82C866DB1AD1}"/>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13</a:t>
            </a:fld>
            <a:endParaRPr lang="en-US" dirty="0"/>
          </a:p>
        </p:txBody>
      </p:sp>
      <p:sp>
        <p:nvSpPr>
          <p:cNvPr id="18" name="Text Placeholder 17">
            <a:extLst>
              <a:ext uri="{FF2B5EF4-FFF2-40B4-BE49-F238E27FC236}">
                <a16:creationId xmlns:a16="http://schemas.microsoft.com/office/drawing/2014/main" id="{1AE8412A-E6BF-D8D8-B4A5-4425DBD6610D}"/>
              </a:ext>
            </a:extLst>
          </p:cNvPr>
          <p:cNvSpPr>
            <a:spLocks noGrp="1"/>
          </p:cNvSpPr>
          <p:nvPr>
            <p:ph type="body" sz="quarter" idx="12"/>
          </p:nvPr>
        </p:nvSpPr>
        <p:spPr>
          <a:xfrm>
            <a:off x="149404" y="2168539"/>
            <a:ext cx="5715000" cy="1680447"/>
          </a:xfrm>
        </p:spPr>
        <p:txBody>
          <a:bodyPr/>
          <a:lstStyle/>
          <a:p>
            <a:r>
              <a:rPr lang="en-US" sz="1600" dirty="0"/>
              <a:t>A district layered on top of another zoning district. P</a:t>
            </a:r>
            <a:r>
              <a:rPr lang="en-US" sz="1600" b="0" i="0" dirty="0">
                <a:effectLst/>
              </a:rPr>
              <a:t>rovides use and development standards (road setbacks, aesthetics, architecture, landscaping, and other design elements, building dimension, density, etc.) to promote quality development.</a:t>
            </a:r>
            <a:endParaRPr lang="en-US" sz="1600" dirty="0"/>
          </a:p>
        </p:txBody>
      </p:sp>
      <p:sp>
        <p:nvSpPr>
          <p:cNvPr id="22" name="Text Placeholder 79">
            <a:extLst>
              <a:ext uri="{FF2B5EF4-FFF2-40B4-BE49-F238E27FC236}">
                <a16:creationId xmlns:a16="http://schemas.microsoft.com/office/drawing/2014/main" id="{E53EACB0-1988-4B2C-5988-6131D174B286}"/>
              </a:ext>
            </a:extLst>
          </p:cNvPr>
          <p:cNvSpPr txBox="1">
            <a:spLocks/>
          </p:cNvSpPr>
          <p:nvPr/>
        </p:nvSpPr>
        <p:spPr>
          <a:xfrm>
            <a:off x="4324109" y="327360"/>
            <a:ext cx="3867400" cy="905007"/>
          </a:xfrm>
          <a:prstGeom prst="rect">
            <a:avLst/>
          </a:prstGeom>
          <a:ln w="28575">
            <a:solidFill>
              <a:schemeClr val="accent2"/>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32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rPr>
              <a:t>Overlay district</a:t>
            </a:r>
          </a:p>
        </p:txBody>
      </p:sp>
      <p:sp>
        <p:nvSpPr>
          <p:cNvPr id="30" name="Title 41">
            <a:extLst>
              <a:ext uri="{FF2B5EF4-FFF2-40B4-BE49-F238E27FC236}">
                <a16:creationId xmlns:a16="http://schemas.microsoft.com/office/drawing/2014/main" id="{6A73AE66-6666-EB76-50C3-3AB546F962D2}"/>
              </a:ext>
            </a:extLst>
          </p:cNvPr>
          <p:cNvSpPr txBox="1">
            <a:spLocks/>
          </p:cNvSpPr>
          <p:nvPr/>
        </p:nvSpPr>
        <p:spPr>
          <a:xfrm>
            <a:off x="6257809" y="1699450"/>
            <a:ext cx="5715000" cy="469089"/>
          </a:xfrm>
          <a:prstGeom prst="rect">
            <a:avLst/>
          </a:prstGeom>
        </p:spPr>
        <p:txBody>
          <a:bodyPr anchor="ctr"/>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r>
              <a:rPr lang="en-US" dirty="0">
                <a:solidFill>
                  <a:schemeClr val="accent5">
                    <a:lumMod val="50000"/>
                  </a:schemeClr>
                </a:solidFill>
              </a:rPr>
              <a:t>Why pursue an overlay district?</a:t>
            </a:r>
          </a:p>
        </p:txBody>
      </p:sp>
      <p:sp>
        <p:nvSpPr>
          <p:cNvPr id="33" name="Text Placeholder 17">
            <a:extLst>
              <a:ext uri="{FF2B5EF4-FFF2-40B4-BE49-F238E27FC236}">
                <a16:creationId xmlns:a16="http://schemas.microsoft.com/office/drawing/2014/main" id="{D1715003-06DE-922D-AA68-857526B2E1E6}"/>
              </a:ext>
            </a:extLst>
          </p:cNvPr>
          <p:cNvSpPr txBox="1">
            <a:spLocks/>
          </p:cNvSpPr>
          <p:nvPr/>
        </p:nvSpPr>
        <p:spPr>
          <a:xfrm>
            <a:off x="6257809" y="2141894"/>
            <a:ext cx="5715000" cy="2063488"/>
          </a:xfrm>
          <a:prstGeom prst="rect">
            <a:avLst/>
          </a:prstGeom>
        </p:spPr>
        <p:txBody>
          <a:bodyPr anchor="t"/>
          <a:lstStyle>
            <a:lvl1pPr marL="0" indent="0" algn="ctr" defTabSz="914400" rtl="0" eaLnBrk="1" latinLnBrk="0" hangingPunct="1">
              <a:lnSpc>
                <a:spcPct val="125000"/>
              </a:lnSpc>
              <a:spcBef>
                <a:spcPts val="0"/>
              </a:spcBef>
              <a:buFont typeface="Arial" panose="020B0604020202020204" pitchFamily="34" charset="0"/>
              <a:buNone/>
              <a:defRPr sz="18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0" i="0" dirty="0">
                <a:solidFill>
                  <a:srgbClr val="000000"/>
                </a:solidFill>
                <a:effectLst/>
              </a:rPr>
              <a:t>Recent land uses, pressures around the highway interchanges</a:t>
            </a:r>
            <a:r>
              <a:rPr lang="en-US" sz="1600" dirty="0">
                <a:solidFill>
                  <a:srgbClr val="000000"/>
                </a:solidFill>
              </a:rPr>
              <a:t>, and </a:t>
            </a:r>
            <a:r>
              <a:rPr lang="en-US" sz="1600" b="0" i="0" dirty="0">
                <a:solidFill>
                  <a:srgbClr val="000000"/>
                </a:solidFill>
                <a:effectLst/>
              </a:rPr>
              <a:t>threats of annexation are at the Township’s doorstep. Overlay districts allow the Township to create standards that align with the vision while allowing land uses and densities that support sewers which </a:t>
            </a:r>
            <a:r>
              <a:rPr lang="en-US" sz="1600" b="1" i="0" dirty="0">
                <a:solidFill>
                  <a:srgbClr val="000000"/>
                </a:solidFill>
                <a:effectLst/>
              </a:rPr>
              <a:t>discourage annexation.</a:t>
            </a:r>
            <a:endParaRPr lang="en-US" sz="1600" b="1" dirty="0"/>
          </a:p>
        </p:txBody>
      </p:sp>
    </p:spTree>
    <p:extLst>
      <p:ext uri="{BB962C8B-B14F-4D97-AF65-F5344CB8AC3E}">
        <p14:creationId xmlns:p14="http://schemas.microsoft.com/office/powerpoint/2010/main" val="790109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5259B6-9592-490D-9692-23A6DD900E14}"/>
              </a:ext>
            </a:extLst>
          </p:cNvPr>
          <p:cNvSpPr>
            <a:spLocks noGrp="1"/>
          </p:cNvSpPr>
          <p:nvPr>
            <p:ph type="body" sz="quarter" idx="16"/>
          </p:nvPr>
        </p:nvSpPr>
        <p:spPr>
          <a:xfrm>
            <a:off x="190463" y="2618798"/>
            <a:ext cx="4953000" cy="426393"/>
          </a:xfrm>
        </p:spPr>
        <p:txBody>
          <a:bodyPr/>
          <a:lstStyle/>
          <a:p>
            <a:r>
              <a:rPr lang="en-US" dirty="0"/>
              <a:t>overview</a:t>
            </a:r>
          </a:p>
        </p:txBody>
      </p:sp>
      <p:sp>
        <p:nvSpPr>
          <p:cNvPr id="7" name="Text Placeholder 6">
            <a:extLst>
              <a:ext uri="{FF2B5EF4-FFF2-40B4-BE49-F238E27FC236}">
                <a16:creationId xmlns:a16="http://schemas.microsoft.com/office/drawing/2014/main" id="{0507607F-9E24-4250-8615-A5CB61BA54C6}"/>
              </a:ext>
            </a:extLst>
          </p:cNvPr>
          <p:cNvSpPr>
            <a:spLocks noGrp="1"/>
          </p:cNvSpPr>
          <p:nvPr>
            <p:ph type="body" sz="quarter" idx="18"/>
          </p:nvPr>
        </p:nvSpPr>
        <p:spPr>
          <a:xfrm>
            <a:off x="6400800" y="3365446"/>
            <a:ext cx="4953000" cy="426393"/>
          </a:xfrm>
        </p:spPr>
        <p:txBody>
          <a:bodyPr/>
          <a:lstStyle/>
          <a:p>
            <a:r>
              <a:rPr lang="en-US" dirty="0"/>
              <a:t>Competitors</a:t>
            </a:r>
          </a:p>
        </p:txBody>
      </p:sp>
      <p:sp>
        <p:nvSpPr>
          <p:cNvPr id="36" name="Slide Number Placeholder 35">
            <a:extLst>
              <a:ext uri="{FF2B5EF4-FFF2-40B4-BE49-F238E27FC236}">
                <a16:creationId xmlns:a16="http://schemas.microsoft.com/office/drawing/2014/main" id="{4224E8B4-C6BD-4998-8E02-7B2861BBB464}"/>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14</a:t>
            </a:fld>
            <a:endParaRPr lang="en-US" dirty="0"/>
          </a:p>
        </p:txBody>
      </p:sp>
      <p:sp>
        <p:nvSpPr>
          <p:cNvPr id="56" name="Rectangle 55">
            <a:extLst>
              <a:ext uri="{FF2B5EF4-FFF2-40B4-BE49-F238E27FC236}">
                <a16:creationId xmlns:a16="http://schemas.microsoft.com/office/drawing/2014/main" id="{B1A47241-52E5-4D60-BFBB-CDEA5AE2B29A}"/>
              </a:ext>
              <a:ext uri="{C183D7F6-B498-43B3-948B-1728B52AA6E4}">
                <adec:decorative xmlns:adec="http://schemas.microsoft.com/office/drawing/2017/decorative" val="1"/>
              </a:ext>
            </a:extLst>
          </p:cNvPr>
          <p:cNvSpPr/>
          <p:nvPr/>
        </p:nvSpPr>
        <p:spPr>
          <a:xfrm>
            <a:off x="0" y="-1"/>
            <a:ext cx="6095999" cy="2139951"/>
          </a:xfrm>
          <a:prstGeom prst="rect">
            <a:avLst/>
          </a:prstGeom>
          <a:solidFill>
            <a:schemeClr val="accent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 GATEWAY </a:t>
            </a:r>
          </a:p>
          <a:p>
            <a:r>
              <a:rPr lang="en-US" sz="3200" dirty="0"/>
              <a:t> CORRIDOR </a:t>
            </a:r>
          </a:p>
          <a:p>
            <a:r>
              <a:rPr lang="en-US" sz="3200" dirty="0"/>
              <a:t> OVERLAY </a:t>
            </a:r>
          </a:p>
          <a:p>
            <a:r>
              <a:rPr lang="en-US" sz="3200" dirty="0"/>
              <a:t> DISTRICT</a:t>
            </a:r>
          </a:p>
        </p:txBody>
      </p:sp>
      <p:pic>
        <p:nvPicPr>
          <p:cNvPr id="4" name="Picture 3" descr="A map of a gateway corridor overlay&#10;&#10;Description automatically generated">
            <a:extLst>
              <a:ext uri="{FF2B5EF4-FFF2-40B4-BE49-F238E27FC236}">
                <a16:creationId xmlns:a16="http://schemas.microsoft.com/office/drawing/2014/main" id="{D5A01805-CEF8-F6ED-CA5D-A7C817F34731}"/>
              </a:ext>
            </a:extLst>
          </p:cNvPr>
          <p:cNvPicPr>
            <a:picLocks noChangeAspect="1"/>
          </p:cNvPicPr>
          <p:nvPr/>
        </p:nvPicPr>
        <p:blipFill rotWithShape="1">
          <a:blip r:embed="rId3"/>
          <a:srcRect l="9165" t="10775" r="8407" b="233"/>
          <a:stretch/>
        </p:blipFill>
        <p:spPr>
          <a:xfrm>
            <a:off x="3667433" y="449033"/>
            <a:ext cx="8103925" cy="5832826"/>
          </a:xfrm>
          <a:prstGeom prst="rect">
            <a:avLst/>
          </a:prstGeom>
        </p:spPr>
      </p:pic>
      <p:sp>
        <p:nvSpPr>
          <p:cNvPr id="16" name="TextBox 15">
            <a:extLst>
              <a:ext uri="{FF2B5EF4-FFF2-40B4-BE49-F238E27FC236}">
                <a16:creationId xmlns:a16="http://schemas.microsoft.com/office/drawing/2014/main" id="{08071DD2-B42C-7870-08FE-831A49293AC8}"/>
              </a:ext>
            </a:extLst>
          </p:cNvPr>
          <p:cNvSpPr txBox="1"/>
          <p:nvPr/>
        </p:nvSpPr>
        <p:spPr>
          <a:xfrm>
            <a:off x="190464" y="3207064"/>
            <a:ext cx="3476969" cy="584775"/>
          </a:xfrm>
          <a:prstGeom prst="rect">
            <a:avLst/>
          </a:prstGeom>
          <a:noFill/>
        </p:spPr>
        <p:txBody>
          <a:bodyPr wrap="square" rtlCol="0">
            <a:spAutoFit/>
          </a:bodyPr>
          <a:lstStyle/>
          <a:p>
            <a:r>
              <a:rPr lang="en-US" sz="1600" dirty="0"/>
              <a:t>A unified development approach along 70, 37, and 40.</a:t>
            </a:r>
          </a:p>
        </p:txBody>
      </p:sp>
      <p:sp>
        <p:nvSpPr>
          <p:cNvPr id="18" name="TextBox 17">
            <a:extLst>
              <a:ext uri="{FF2B5EF4-FFF2-40B4-BE49-F238E27FC236}">
                <a16:creationId xmlns:a16="http://schemas.microsoft.com/office/drawing/2014/main" id="{8C62E66B-5C9D-3001-7710-7D43AD321C5A}"/>
              </a:ext>
            </a:extLst>
          </p:cNvPr>
          <p:cNvSpPr txBox="1"/>
          <p:nvPr/>
        </p:nvSpPr>
        <p:spPr>
          <a:xfrm>
            <a:off x="190463" y="3950434"/>
            <a:ext cx="3087623" cy="1323439"/>
          </a:xfrm>
          <a:prstGeom prst="rect">
            <a:avLst/>
          </a:prstGeom>
          <a:noFill/>
        </p:spPr>
        <p:txBody>
          <a:bodyPr wrap="square">
            <a:spAutoFit/>
          </a:bodyPr>
          <a:lstStyle/>
          <a:p>
            <a:r>
              <a:rPr lang="en-US" sz="1600" b="0" i="0" dirty="0">
                <a:solidFill>
                  <a:srgbClr val="000000"/>
                </a:solidFill>
                <a:effectLst/>
              </a:rPr>
              <a:t>Contains architectural, landscaping, parking, lighting, sign and other requirements to create a unique and high-quality design.</a:t>
            </a:r>
            <a:endParaRPr lang="en-US" sz="1600" dirty="0"/>
          </a:p>
        </p:txBody>
      </p:sp>
    </p:spTree>
    <p:extLst>
      <p:ext uri="{BB962C8B-B14F-4D97-AF65-F5344CB8AC3E}">
        <p14:creationId xmlns:p14="http://schemas.microsoft.com/office/powerpoint/2010/main" val="323263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7D64EB56-7814-4ADB-BD4C-D4E42F8780CA}"/>
              </a:ext>
            </a:extLst>
          </p:cNvPr>
          <p:cNvSpPr>
            <a:spLocks noGrp="1"/>
          </p:cNvSpPr>
          <p:nvPr>
            <p:ph type="title"/>
          </p:nvPr>
        </p:nvSpPr>
        <p:spPr>
          <a:xfrm>
            <a:off x="920666" y="444606"/>
            <a:ext cx="5695406" cy="568896"/>
          </a:xfrm>
        </p:spPr>
        <p:txBody>
          <a:bodyPr/>
          <a:lstStyle/>
          <a:p>
            <a:pPr algn="ctr"/>
            <a:r>
              <a:rPr lang="en-US" noProof="0" dirty="0"/>
              <a:t>What standards are included to enhance the townships vision?</a:t>
            </a:r>
            <a:endParaRPr lang="en-US" dirty="0"/>
          </a:p>
        </p:txBody>
      </p:sp>
      <p:sp>
        <p:nvSpPr>
          <p:cNvPr id="82" name="Text Placeholder 81">
            <a:extLst>
              <a:ext uri="{FF2B5EF4-FFF2-40B4-BE49-F238E27FC236}">
                <a16:creationId xmlns:a16="http://schemas.microsoft.com/office/drawing/2014/main" id="{47CF6540-6A1C-4A70-8BA0-6A13694F1AE2}"/>
              </a:ext>
            </a:extLst>
          </p:cNvPr>
          <p:cNvSpPr>
            <a:spLocks noGrp="1"/>
          </p:cNvSpPr>
          <p:nvPr>
            <p:ph type="body" sz="quarter" idx="13"/>
          </p:nvPr>
        </p:nvSpPr>
        <p:spPr>
          <a:xfrm>
            <a:off x="225208" y="1909266"/>
            <a:ext cx="7270846" cy="1881049"/>
          </a:xfrm>
        </p:spPr>
        <p:txBody>
          <a:bodyPr/>
          <a:lstStyle/>
          <a:p>
            <a:pPr marL="285750" indent="-285750">
              <a:buFont typeface="Arial" panose="020B0604020202020204" pitchFamily="34" charset="0"/>
              <a:buChar char="•"/>
            </a:pPr>
            <a:r>
              <a:rPr lang="en-US" dirty="0"/>
              <a:t>200-foot woodland buffer along Canal Road.</a:t>
            </a:r>
          </a:p>
          <a:p>
            <a:pPr marL="285750" indent="-285750">
              <a:buFont typeface="Arial" panose="020B0604020202020204" pitchFamily="34" charset="0"/>
              <a:buChar char="•"/>
            </a:pPr>
            <a:r>
              <a:rPr lang="en-US" dirty="0"/>
              <a:t>Minimum tract size of 25 acres to ensure a cohesive plan.</a:t>
            </a:r>
          </a:p>
          <a:p>
            <a:pPr marL="285750" indent="-285750">
              <a:buFont typeface="Arial" panose="020B0604020202020204" pitchFamily="34" charset="0"/>
              <a:buChar char="•"/>
            </a:pPr>
            <a:r>
              <a:rPr lang="en-US" dirty="0"/>
              <a:t>Promotion of the use of green infrastructure such as pervious pavement, rain gardens, green roofs.</a:t>
            </a:r>
          </a:p>
          <a:p>
            <a:pPr marL="285750" indent="-285750">
              <a:buFont typeface="Arial" panose="020B0604020202020204" pitchFamily="34" charset="0"/>
              <a:buChar char="•"/>
            </a:pPr>
            <a:r>
              <a:rPr lang="en-US" dirty="0"/>
              <a:t>Mixed use developments must have 30% of gross acreage as dedicated open space or land for schools.</a:t>
            </a:r>
          </a:p>
          <a:p>
            <a:pPr marL="285750" indent="-285750">
              <a:buFont typeface="Arial" panose="020B0604020202020204" pitchFamily="34" charset="0"/>
              <a:buChar char="•"/>
            </a:pPr>
            <a:r>
              <a:rPr lang="en-US" dirty="0"/>
              <a:t>Caps set on multi-family units in each Mixed-Use segment.</a:t>
            </a:r>
          </a:p>
          <a:p>
            <a:pPr marL="285750" indent="-285750">
              <a:buFont typeface="Arial" panose="020B0604020202020204" pitchFamily="34" charset="0"/>
              <a:buChar char="•"/>
            </a:pPr>
            <a:r>
              <a:rPr lang="en-US" dirty="0"/>
              <a:t>High quality building materials – no vinyl or cinderblock.</a:t>
            </a:r>
          </a:p>
          <a:p>
            <a:pPr marL="285750" indent="-285750">
              <a:buFont typeface="Arial" panose="020B0604020202020204" pitchFamily="34" charset="0"/>
              <a:buChar char="•"/>
            </a:pPr>
            <a:r>
              <a:rPr lang="en-US" dirty="0"/>
              <a:t>Trees must be planted along road frontage.</a:t>
            </a:r>
          </a:p>
          <a:p>
            <a:pPr marL="285750" indent="-285750">
              <a:buFont typeface="Arial" panose="020B0604020202020204" pitchFamily="34" charset="0"/>
              <a:buChar char="•"/>
            </a:pPr>
            <a:r>
              <a:rPr lang="en-US" dirty="0"/>
              <a:t>10-foot multiuse path required.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21" name="Picture Placeholder 20" descr="Close up of green grass">
            <a:extLst>
              <a:ext uri="{FF2B5EF4-FFF2-40B4-BE49-F238E27FC236}">
                <a16:creationId xmlns:a16="http://schemas.microsoft.com/office/drawing/2014/main" id="{EF945BF7-34F4-4EEA-A280-470C550BC5E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l="9422" r="9075"/>
          <a:stretch/>
        </p:blipFill>
        <p:spPr>
          <a:xfrm>
            <a:off x="7701283" y="-737"/>
            <a:ext cx="4489363" cy="6858000"/>
          </a:xfrm>
        </p:spPr>
      </p:pic>
      <p:sp>
        <p:nvSpPr>
          <p:cNvPr id="4" name="Slide Number Placeholder 3">
            <a:extLst>
              <a:ext uri="{FF2B5EF4-FFF2-40B4-BE49-F238E27FC236}">
                <a16:creationId xmlns:a16="http://schemas.microsoft.com/office/drawing/2014/main" id="{32662DA0-3900-45BB-8F3C-556CCD213AC8}"/>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15</a:t>
            </a:fld>
            <a:endParaRPr lang="en-US" dirty="0"/>
          </a:p>
        </p:txBody>
      </p:sp>
      <p:pic>
        <p:nvPicPr>
          <p:cNvPr id="16" name="Picture 15" descr="A diagram of different types of trees&#10;&#10;Description automatically generated">
            <a:extLst>
              <a:ext uri="{FF2B5EF4-FFF2-40B4-BE49-F238E27FC236}">
                <a16:creationId xmlns:a16="http://schemas.microsoft.com/office/drawing/2014/main" id="{CA242C44-A1B4-BA9E-21D0-37D2F64D81C0}"/>
              </a:ext>
            </a:extLst>
          </p:cNvPr>
          <p:cNvPicPr/>
          <p:nvPr/>
        </p:nvPicPr>
        <p:blipFill>
          <a:blip r:embed="rId4">
            <a:extLst>
              <a:ext uri="{28A0092B-C50C-407E-A947-70E740481C1C}">
                <a14:useLocalDpi xmlns:a14="http://schemas.microsoft.com/office/drawing/2010/main" val="0"/>
              </a:ext>
            </a:extLst>
          </a:blip>
          <a:srcRect/>
          <a:stretch>
            <a:fillRect/>
          </a:stretch>
        </p:blipFill>
        <p:spPr>
          <a:xfrm>
            <a:off x="2605795" y="3790315"/>
            <a:ext cx="4685030" cy="2931160"/>
          </a:xfrm>
          <a:prstGeom prst="rect">
            <a:avLst/>
          </a:prstGeom>
          <a:ln/>
        </p:spPr>
      </p:pic>
      <p:sp>
        <p:nvSpPr>
          <p:cNvPr id="2" name="Rectangle 1">
            <a:extLst>
              <a:ext uri="{FF2B5EF4-FFF2-40B4-BE49-F238E27FC236}">
                <a16:creationId xmlns:a16="http://schemas.microsoft.com/office/drawing/2014/main" id="{4C000923-906F-7F12-CA0F-7991DEDB4A70}"/>
              </a:ext>
            </a:extLst>
          </p:cNvPr>
          <p:cNvSpPr/>
          <p:nvPr/>
        </p:nvSpPr>
        <p:spPr>
          <a:xfrm>
            <a:off x="920666" y="275496"/>
            <a:ext cx="5695406" cy="90711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891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CD4EC34-A56A-4AFF-967C-7826E8491850}"/>
              </a:ext>
            </a:extLst>
          </p:cNvPr>
          <p:cNvSpPr>
            <a:spLocks noGrp="1"/>
          </p:cNvSpPr>
          <p:nvPr>
            <p:ph type="title"/>
          </p:nvPr>
        </p:nvSpPr>
        <p:spPr>
          <a:xfrm>
            <a:off x="408068" y="0"/>
            <a:ext cx="3944790" cy="1845127"/>
          </a:xfrm>
        </p:spPr>
        <p:txBody>
          <a:bodyPr/>
          <a:lstStyle/>
          <a:p>
            <a:pPr algn="ctr"/>
            <a:r>
              <a:rPr lang="en-US" sz="2800" noProof="0" dirty="0"/>
              <a:t>summary</a:t>
            </a:r>
            <a:endParaRPr lang="en-US" sz="2800" dirty="0"/>
          </a:p>
        </p:txBody>
      </p:sp>
      <p:sp>
        <p:nvSpPr>
          <p:cNvPr id="21" name="Text Placeholder 20">
            <a:extLst>
              <a:ext uri="{FF2B5EF4-FFF2-40B4-BE49-F238E27FC236}">
                <a16:creationId xmlns:a16="http://schemas.microsoft.com/office/drawing/2014/main" id="{1ACAAE1E-C644-4F5F-B013-E7D2D2C82E71}"/>
              </a:ext>
            </a:extLst>
          </p:cNvPr>
          <p:cNvSpPr>
            <a:spLocks noGrp="1"/>
          </p:cNvSpPr>
          <p:nvPr>
            <p:ph type="body" sz="quarter" idx="16"/>
          </p:nvPr>
        </p:nvSpPr>
        <p:spPr>
          <a:xfrm>
            <a:off x="4485503" y="0"/>
            <a:ext cx="7706497" cy="6858000"/>
          </a:xfrm>
        </p:spPr>
        <p:txBody>
          <a:bodyPr/>
          <a:lstStyle/>
          <a:p>
            <a:r>
              <a:rPr lang="en-US" sz="2800" dirty="0"/>
              <a:t>The GCO overlay district allows inevitable development to occur in a </a:t>
            </a:r>
            <a:r>
              <a:rPr lang="en-US" sz="2800" b="1" u="sng" dirty="0"/>
              <a:t>targeted area</a:t>
            </a:r>
            <a:r>
              <a:rPr lang="en-US" sz="2800" b="1" dirty="0"/>
              <a:t> </a:t>
            </a:r>
            <a:r>
              <a:rPr lang="en-US" sz="2800" dirty="0"/>
              <a:t>due to external development pressures, but ensures it is completed under thorough </a:t>
            </a:r>
            <a:r>
              <a:rPr lang="en-US" sz="2800" b="1" u="sng" dirty="0"/>
              <a:t>high-quality standards</a:t>
            </a:r>
            <a:r>
              <a:rPr lang="en-US" sz="2800" dirty="0"/>
              <a:t> that discourage annexation and</a:t>
            </a:r>
            <a:r>
              <a:rPr lang="en-US" sz="2800" b="1" dirty="0"/>
              <a:t> </a:t>
            </a:r>
            <a:r>
              <a:rPr lang="en-US" sz="2800" b="1" u="sng" dirty="0"/>
              <a:t>retain Township control</a:t>
            </a:r>
            <a:r>
              <a:rPr lang="en-US" sz="2800" dirty="0"/>
              <a:t>. Through this, the Township can guide development to this specific area, rather than throughout the whole Township.</a:t>
            </a:r>
          </a:p>
        </p:txBody>
      </p:sp>
      <p:sp>
        <p:nvSpPr>
          <p:cNvPr id="4" name="Slide Number Placeholder 3">
            <a:extLst>
              <a:ext uri="{FF2B5EF4-FFF2-40B4-BE49-F238E27FC236}">
                <a16:creationId xmlns:a16="http://schemas.microsoft.com/office/drawing/2014/main" id="{F0D5A82B-E666-4FD6-A993-84ED558D3B3A}"/>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16</a:t>
            </a:fld>
            <a:endParaRPr lang="en-US" dirty="0"/>
          </a:p>
        </p:txBody>
      </p:sp>
      <p:sp>
        <p:nvSpPr>
          <p:cNvPr id="10" name="Rectangle 9">
            <a:extLst>
              <a:ext uri="{FF2B5EF4-FFF2-40B4-BE49-F238E27FC236}">
                <a16:creationId xmlns:a16="http://schemas.microsoft.com/office/drawing/2014/main" id="{3B25DC92-9431-58FC-5394-19F719D5B4E3}"/>
              </a:ext>
              <a:ext uri="{C183D7F6-B498-43B3-948B-1728B52AA6E4}">
                <adec:decorative xmlns:adec="http://schemas.microsoft.com/office/drawing/2017/decorative" val="1"/>
              </a:ext>
            </a:extLst>
          </p:cNvPr>
          <p:cNvSpPr/>
          <p:nvPr/>
        </p:nvSpPr>
        <p:spPr>
          <a:xfrm>
            <a:off x="1157608" y="394266"/>
            <a:ext cx="2438209" cy="102676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204619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32F9891-B6E7-4529-9D22-D1F252613D9A}"/>
              </a:ext>
            </a:extLst>
          </p:cNvPr>
          <p:cNvSpPr>
            <a:spLocks noGrp="1"/>
          </p:cNvSpPr>
          <p:nvPr>
            <p:ph type="title"/>
          </p:nvPr>
        </p:nvSpPr>
        <p:spPr>
          <a:xfrm>
            <a:off x="368676" y="577230"/>
            <a:ext cx="3653418" cy="623923"/>
          </a:xfrm>
        </p:spPr>
        <p:txBody>
          <a:bodyPr/>
          <a:lstStyle/>
          <a:p>
            <a:pPr algn="ctr"/>
            <a:r>
              <a:rPr lang="en-US" noProof="0" dirty="0">
                <a:solidFill>
                  <a:schemeClr val="accent2"/>
                </a:solidFill>
              </a:rPr>
              <a:t>Union township future land use map</a:t>
            </a:r>
            <a:endParaRPr lang="en-US" dirty="0">
              <a:solidFill>
                <a:schemeClr val="accent2"/>
              </a:solidFill>
            </a:endParaRPr>
          </a:p>
        </p:txBody>
      </p:sp>
      <p:sp>
        <p:nvSpPr>
          <p:cNvPr id="4" name="Slide Number Placeholder 3">
            <a:extLst>
              <a:ext uri="{FF2B5EF4-FFF2-40B4-BE49-F238E27FC236}">
                <a16:creationId xmlns:a16="http://schemas.microsoft.com/office/drawing/2014/main" id="{A198B42E-E615-4755-9FB3-CA80590F7A27}"/>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17</a:t>
            </a:fld>
            <a:endParaRPr lang="en-US" dirty="0"/>
          </a:p>
        </p:txBody>
      </p:sp>
      <p:sp>
        <p:nvSpPr>
          <p:cNvPr id="10" name="Rectangle 9">
            <a:extLst>
              <a:ext uri="{FF2B5EF4-FFF2-40B4-BE49-F238E27FC236}">
                <a16:creationId xmlns:a16="http://schemas.microsoft.com/office/drawing/2014/main" id="{2064BF2D-3EA9-87B9-180E-09DB0AAA7255}"/>
              </a:ext>
              <a:ext uri="{C183D7F6-B498-43B3-948B-1728B52AA6E4}">
                <adec:decorative xmlns:adec="http://schemas.microsoft.com/office/drawing/2017/decorative" val="1"/>
              </a:ext>
            </a:extLst>
          </p:cNvPr>
          <p:cNvSpPr/>
          <p:nvPr/>
        </p:nvSpPr>
        <p:spPr>
          <a:xfrm>
            <a:off x="265765" y="264600"/>
            <a:ext cx="3775266" cy="124918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a:extLst>
              <a:ext uri="{FF2B5EF4-FFF2-40B4-BE49-F238E27FC236}">
                <a16:creationId xmlns:a16="http://schemas.microsoft.com/office/drawing/2014/main" id="{1E4CA77B-84AB-BB05-28D2-F9D963255707}"/>
              </a:ext>
            </a:extLst>
          </p:cNvPr>
          <p:cNvPicPr>
            <a:picLocks noChangeAspect="1"/>
          </p:cNvPicPr>
          <p:nvPr/>
        </p:nvPicPr>
        <p:blipFill>
          <a:blip r:embed="rId3"/>
          <a:stretch>
            <a:fillRect/>
          </a:stretch>
        </p:blipFill>
        <p:spPr>
          <a:xfrm>
            <a:off x="4237057" y="136525"/>
            <a:ext cx="5455583" cy="6703820"/>
          </a:xfrm>
          <a:prstGeom prst="rect">
            <a:avLst/>
          </a:prstGeom>
        </p:spPr>
      </p:pic>
    </p:spTree>
    <p:extLst>
      <p:ext uri="{BB962C8B-B14F-4D97-AF65-F5344CB8AC3E}">
        <p14:creationId xmlns:p14="http://schemas.microsoft.com/office/powerpoint/2010/main" val="1404125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3999-1159-D76A-5019-5970C655BD21}"/>
              </a:ext>
            </a:extLst>
          </p:cNvPr>
          <p:cNvSpPr>
            <a:spLocks noGrp="1"/>
          </p:cNvSpPr>
          <p:nvPr>
            <p:ph type="title"/>
          </p:nvPr>
        </p:nvSpPr>
        <p:spPr>
          <a:xfrm>
            <a:off x="321478" y="483957"/>
            <a:ext cx="8604808" cy="623923"/>
          </a:xfrm>
        </p:spPr>
        <p:txBody>
          <a:bodyPr/>
          <a:lstStyle/>
          <a:p>
            <a:r>
              <a:rPr lang="en-US" dirty="0"/>
              <a:t>What we’ve heard so far: Community survey</a:t>
            </a:r>
          </a:p>
        </p:txBody>
      </p:sp>
      <p:sp>
        <p:nvSpPr>
          <p:cNvPr id="3" name="Content Placeholder 2">
            <a:extLst>
              <a:ext uri="{FF2B5EF4-FFF2-40B4-BE49-F238E27FC236}">
                <a16:creationId xmlns:a16="http://schemas.microsoft.com/office/drawing/2014/main" id="{91DBFCC7-B625-4E73-7EBD-662519ABD4AA}"/>
              </a:ext>
            </a:extLst>
          </p:cNvPr>
          <p:cNvSpPr>
            <a:spLocks noGrp="1"/>
          </p:cNvSpPr>
          <p:nvPr>
            <p:ph sz="quarter" idx="15"/>
          </p:nvPr>
        </p:nvSpPr>
        <p:spPr>
          <a:xfrm>
            <a:off x="236066" y="1661076"/>
            <a:ext cx="5759450" cy="420076"/>
          </a:xfrm>
        </p:spPr>
        <p:txBody>
          <a:bodyPr/>
          <a:lstStyle/>
          <a:p>
            <a:r>
              <a:rPr lang="en-US" sz="2000" dirty="0"/>
              <a:t>values</a:t>
            </a:r>
          </a:p>
        </p:txBody>
      </p:sp>
      <p:sp>
        <p:nvSpPr>
          <p:cNvPr id="6" name="Slide Number Placeholder 5">
            <a:extLst>
              <a:ext uri="{FF2B5EF4-FFF2-40B4-BE49-F238E27FC236}">
                <a16:creationId xmlns:a16="http://schemas.microsoft.com/office/drawing/2014/main" id="{56A19836-9377-0DE9-88AA-61DDE360089D}"/>
              </a:ext>
            </a:extLst>
          </p:cNvPr>
          <p:cNvSpPr>
            <a:spLocks noGrp="1"/>
          </p:cNvSpPr>
          <p:nvPr>
            <p:ph type="sldNum" sz="quarter" idx="12"/>
          </p:nvPr>
        </p:nvSpPr>
        <p:spPr/>
        <p:txBody>
          <a:bodyPr/>
          <a:lstStyle/>
          <a:p>
            <a:fld id="{EA87306C-81BA-4795-A5CA-9392456A8C1E}" type="slidenum">
              <a:rPr lang="en-US" smtClean="0"/>
              <a:pPr/>
              <a:t>18</a:t>
            </a:fld>
            <a:endParaRPr lang="en-US" dirty="0"/>
          </a:p>
        </p:txBody>
      </p:sp>
      <p:sp>
        <p:nvSpPr>
          <p:cNvPr id="7" name="Rectangle 6">
            <a:extLst>
              <a:ext uri="{FF2B5EF4-FFF2-40B4-BE49-F238E27FC236}">
                <a16:creationId xmlns:a16="http://schemas.microsoft.com/office/drawing/2014/main" id="{A77F8365-5525-D968-0AB6-142FF95FB679}"/>
              </a:ext>
              <a:ext uri="{C183D7F6-B498-43B3-948B-1728B52AA6E4}">
                <adec:decorative xmlns:adec="http://schemas.microsoft.com/office/drawing/2017/decorative" val="1"/>
              </a:ext>
            </a:extLst>
          </p:cNvPr>
          <p:cNvSpPr/>
          <p:nvPr/>
        </p:nvSpPr>
        <p:spPr>
          <a:xfrm>
            <a:off x="236066" y="383248"/>
            <a:ext cx="8984133" cy="82534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8" name="TextBox 7">
            <a:extLst>
              <a:ext uri="{FF2B5EF4-FFF2-40B4-BE49-F238E27FC236}">
                <a16:creationId xmlns:a16="http://schemas.microsoft.com/office/drawing/2014/main" id="{A7DB5CFF-97AB-7B06-2225-6FD621DBD983}"/>
              </a:ext>
            </a:extLst>
          </p:cNvPr>
          <p:cNvSpPr txBox="1"/>
          <p:nvPr/>
        </p:nvSpPr>
        <p:spPr>
          <a:xfrm>
            <a:off x="366694" y="2087689"/>
            <a:ext cx="454276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Respondents valued the </a:t>
            </a:r>
            <a:r>
              <a:rPr lang="en-US" b="1" dirty="0"/>
              <a:t>rural character, open space, quiet, privacy, quality of life, high-quality schools, proximity to cities and major routes </a:t>
            </a:r>
            <a:r>
              <a:rPr lang="en-US" dirty="0"/>
              <a:t>that Union Township offers.</a:t>
            </a:r>
          </a:p>
          <a:p>
            <a:endParaRPr lang="en-US" dirty="0"/>
          </a:p>
          <a:p>
            <a:endParaRPr lang="en-US" dirty="0"/>
          </a:p>
        </p:txBody>
      </p:sp>
      <p:sp>
        <p:nvSpPr>
          <p:cNvPr id="10" name="Content Placeholder 2">
            <a:extLst>
              <a:ext uri="{FF2B5EF4-FFF2-40B4-BE49-F238E27FC236}">
                <a16:creationId xmlns:a16="http://schemas.microsoft.com/office/drawing/2014/main" id="{E0C227A1-88C2-6470-F5AE-0D9C7AF95BC4}"/>
              </a:ext>
            </a:extLst>
          </p:cNvPr>
          <p:cNvSpPr txBox="1">
            <a:spLocks/>
          </p:cNvSpPr>
          <p:nvPr/>
        </p:nvSpPr>
        <p:spPr>
          <a:xfrm>
            <a:off x="5594349" y="1666286"/>
            <a:ext cx="5759450" cy="4200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cap="all" baseline="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cap="all" baseline="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cap="all" baseline="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cap="all" baseline="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development</a:t>
            </a:r>
          </a:p>
        </p:txBody>
      </p:sp>
      <p:sp>
        <p:nvSpPr>
          <p:cNvPr id="11" name="TextBox 10">
            <a:extLst>
              <a:ext uri="{FF2B5EF4-FFF2-40B4-BE49-F238E27FC236}">
                <a16:creationId xmlns:a16="http://schemas.microsoft.com/office/drawing/2014/main" id="{86350999-8E4F-D830-9AC5-01EBF966B3DA}"/>
              </a:ext>
            </a:extLst>
          </p:cNvPr>
          <p:cNvSpPr txBox="1"/>
          <p:nvPr/>
        </p:nvSpPr>
        <p:spPr>
          <a:xfrm>
            <a:off x="5855605" y="1985934"/>
            <a:ext cx="5498194" cy="2308324"/>
          </a:xfrm>
          <a:prstGeom prst="rect">
            <a:avLst/>
          </a:prstGeom>
          <a:noFill/>
        </p:spPr>
        <p:txBody>
          <a:bodyPr wrap="square" rtlCol="0">
            <a:spAutoFit/>
          </a:bodyPr>
          <a:lstStyle/>
          <a:p>
            <a:pPr marL="285750" indent="-285750">
              <a:buFont typeface="Arial" panose="020B0604020202020204" pitchFamily="34" charset="0"/>
              <a:buChar char="•"/>
            </a:pPr>
            <a:r>
              <a:rPr lang="en-US" dirty="0"/>
              <a:t>When asked what residents wanted to see, 3 responses higher than any other regarding future development</a:t>
            </a:r>
            <a:r>
              <a:rPr lang="en-US" b="1" dirty="0"/>
              <a:t>: Clustered Single Family, Mixed Use, and None of the Above.</a:t>
            </a:r>
          </a:p>
          <a:p>
            <a:pPr marL="285750" indent="-285750">
              <a:buFont typeface="Arial" panose="020B0604020202020204" pitchFamily="34" charset="0"/>
              <a:buChar char="•"/>
            </a:pPr>
            <a:r>
              <a:rPr lang="en-US" dirty="0"/>
              <a:t>Wanted Mixed Use in southern parts of Township, along 37/40, and near Hebron.</a:t>
            </a:r>
          </a:p>
          <a:p>
            <a:endParaRPr lang="en-US" dirty="0"/>
          </a:p>
          <a:p>
            <a:endParaRPr lang="en-US" dirty="0"/>
          </a:p>
        </p:txBody>
      </p:sp>
      <p:sp>
        <p:nvSpPr>
          <p:cNvPr id="12" name="Content Placeholder 2">
            <a:extLst>
              <a:ext uri="{FF2B5EF4-FFF2-40B4-BE49-F238E27FC236}">
                <a16:creationId xmlns:a16="http://schemas.microsoft.com/office/drawing/2014/main" id="{CE3A95EC-AC6A-6199-5BC0-0FD676831B8C}"/>
              </a:ext>
            </a:extLst>
          </p:cNvPr>
          <p:cNvSpPr txBox="1">
            <a:spLocks/>
          </p:cNvSpPr>
          <p:nvPr/>
        </p:nvSpPr>
        <p:spPr>
          <a:xfrm>
            <a:off x="236066" y="3855076"/>
            <a:ext cx="5759450" cy="4200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cap="all" baseline="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cap="all" baseline="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cap="all" baseline="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cap="all" baseline="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Recreation</a:t>
            </a:r>
          </a:p>
        </p:txBody>
      </p:sp>
      <p:sp>
        <p:nvSpPr>
          <p:cNvPr id="13" name="TextBox 12">
            <a:extLst>
              <a:ext uri="{FF2B5EF4-FFF2-40B4-BE49-F238E27FC236}">
                <a16:creationId xmlns:a16="http://schemas.microsoft.com/office/drawing/2014/main" id="{1D0834D0-1093-EFE0-8FE7-32CC4252D1BD}"/>
              </a:ext>
            </a:extLst>
          </p:cNvPr>
          <p:cNvSpPr txBox="1"/>
          <p:nvPr/>
        </p:nvSpPr>
        <p:spPr>
          <a:xfrm>
            <a:off x="321478" y="4280497"/>
            <a:ext cx="364092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Over 67% of respondents said they would </a:t>
            </a:r>
            <a:r>
              <a:rPr lang="en-US" b="1" dirty="0"/>
              <a:t>use trails/multiuse paths </a:t>
            </a:r>
            <a:r>
              <a:rPr lang="en-US" dirty="0"/>
              <a:t>in open spaces if they were available. </a:t>
            </a:r>
          </a:p>
          <a:p>
            <a:endParaRPr lang="en-US" dirty="0"/>
          </a:p>
          <a:p>
            <a:endParaRPr lang="en-US" dirty="0"/>
          </a:p>
        </p:txBody>
      </p:sp>
      <p:sp>
        <p:nvSpPr>
          <p:cNvPr id="14" name="Content Placeholder 2">
            <a:extLst>
              <a:ext uri="{FF2B5EF4-FFF2-40B4-BE49-F238E27FC236}">
                <a16:creationId xmlns:a16="http://schemas.microsoft.com/office/drawing/2014/main" id="{CF3E28C7-4087-10A4-B6C7-405FFC3899DC}"/>
              </a:ext>
            </a:extLst>
          </p:cNvPr>
          <p:cNvSpPr txBox="1">
            <a:spLocks/>
          </p:cNvSpPr>
          <p:nvPr/>
        </p:nvSpPr>
        <p:spPr>
          <a:xfrm>
            <a:off x="5594349" y="3926915"/>
            <a:ext cx="5759450" cy="4200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cap="all" baseline="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cap="all" baseline="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cap="all" baseline="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cap="all" baseline="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services</a:t>
            </a:r>
          </a:p>
        </p:txBody>
      </p:sp>
      <p:sp>
        <p:nvSpPr>
          <p:cNvPr id="15" name="TextBox 14">
            <a:extLst>
              <a:ext uri="{FF2B5EF4-FFF2-40B4-BE49-F238E27FC236}">
                <a16:creationId xmlns:a16="http://schemas.microsoft.com/office/drawing/2014/main" id="{7FCFB664-1162-335A-C8F2-8018A095CD12}"/>
              </a:ext>
            </a:extLst>
          </p:cNvPr>
          <p:cNvSpPr txBox="1"/>
          <p:nvPr/>
        </p:nvSpPr>
        <p:spPr>
          <a:xfrm>
            <a:off x="5855605" y="4346991"/>
            <a:ext cx="5498194"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Consistent feedback regarding the desire to improve </a:t>
            </a:r>
            <a:r>
              <a:rPr lang="en-US" b="1" dirty="0"/>
              <a:t>roads</a:t>
            </a:r>
            <a:r>
              <a:rPr lang="en-US" dirty="0"/>
              <a:t> within the Township.</a:t>
            </a:r>
          </a:p>
          <a:p>
            <a:endParaRPr lang="en-US" dirty="0"/>
          </a:p>
          <a:p>
            <a:endParaRPr lang="en-US" dirty="0"/>
          </a:p>
        </p:txBody>
      </p:sp>
    </p:spTree>
    <p:extLst>
      <p:ext uri="{BB962C8B-B14F-4D97-AF65-F5344CB8AC3E}">
        <p14:creationId xmlns:p14="http://schemas.microsoft.com/office/powerpoint/2010/main" val="1451436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3999-1159-D76A-5019-5970C655BD21}"/>
              </a:ext>
            </a:extLst>
          </p:cNvPr>
          <p:cNvSpPr>
            <a:spLocks noGrp="1"/>
          </p:cNvSpPr>
          <p:nvPr>
            <p:ph type="title"/>
          </p:nvPr>
        </p:nvSpPr>
        <p:spPr>
          <a:xfrm>
            <a:off x="387209" y="508352"/>
            <a:ext cx="6865586" cy="623923"/>
          </a:xfrm>
        </p:spPr>
        <p:txBody>
          <a:bodyPr/>
          <a:lstStyle/>
          <a:p>
            <a:r>
              <a:rPr lang="en-US" dirty="0"/>
              <a:t>What we’ve heard so far: open House</a:t>
            </a:r>
          </a:p>
        </p:txBody>
      </p:sp>
      <p:sp>
        <p:nvSpPr>
          <p:cNvPr id="6" name="Slide Number Placeholder 5">
            <a:extLst>
              <a:ext uri="{FF2B5EF4-FFF2-40B4-BE49-F238E27FC236}">
                <a16:creationId xmlns:a16="http://schemas.microsoft.com/office/drawing/2014/main" id="{56A19836-9377-0DE9-88AA-61DDE360089D}"/>
              </a:ext>
            </a:extLst>
          </p:cNvPr>
          <p:cNvSpPr>
            <a:spLocks noGrp="1"/>
          </p:cNvSpPr>
          <p:nvPr>
            <p:ph type="sldNum" sz="quarter" idx="12"/>
          </p:nvPr>
        </p:nvSpPr>
        <p:spPr/>
        <p:txBody>
          <a:bodyPr/>
          <a:lstStyle/>
          <a:p>
            <a:fld id="{EA87306C-81BA-4795-A5CA-9392456A8C1E}" type="slidenum">
              <a:rPr lang="en-US" smtClean="0"/>
              <a:pPr/>
              <a:t>19</a:t>
            </a:fld>
            <a:endParaRPr lang="en-US" dirty="0"/>
          </a:p>
        </p:txBody>
      </p:sp>
      <p:graphicFrame>
        <p:nvGraphicFramePr>
          <p:cNvPr id="10" name="Table 9">
            <a:extLst>
              <a:ext uri="{FF2B5EF4-FFF2-40B4-BE49-F238E27FC236}">
                <a16:creationId xmlns:a16="http://schemas.microsoft.com/office/drawing/2014/main" id="{F9656085-8BB0-8C0A-3778-C27599769051}"/>
              </a:ext>
            </a:extLst>
          </p:cNvPr>
          <p:cNvGraphicFramePr>
            <a:graphicFrameLocks noGrp="1"/>
          </p:cNvGraphicFramePr>
          <p:nvPr>
            <p:extLst>
              <p:ext uri="{D42A27DB-BD31-4B8C-83A1-F6EECF244321}">
                <p14:modId xmlns:p14="http://schemas.microsoft.com/office/powerpoint/2010/main" val="1203908876"/>
              </p:ext>
            </p:extLst>
          </p:nvPr>
        </p:nvGraphicFramePr>
        <p:xfrm>
          <a:off x="373847" y="4502809"/>
          <a:ext cx="11030648" cy="1566136"/>
        </p:xfrm>
        <a:graphic>
          <a:graphicData uri="http://schemas.openxmlformats.org/drawingml/2006/table">
            <a:tbl>
              <a:tblPr firstRow="1" bandRow="1">
                <a:tableStyleId>{1E171933-4619-4E11-9A3F-F7608DF75F80}</a:tableStyleId>
              </a:tblPr>
              <a:tblGrid>
                <a:gridCol w="3831217">
                  <a:extLst>
                    <a:ext uri="{9D8B030D-6E8A-4147-A177-3AD203B41FA5}">
                      <a16:colId xmlns:a16="http://schemas.microsoft.com/office/drawing/2014/main" val="140455971"/>
                    </a:ext>
                  </a:extLst>
                </a:gridCol>
                <a:gridCol w="3768684">
                  <a:extLst>
                    <a:ext uri="{9D8B030D-6E8A-4147-A177-3AD203B41FA5}">
                      <a16:colId xmlns:a16="http://schemas.microsoft.com/office/drawing/2014/main" val="3382840223"/>
                    </a:ext>
                  </a:extLst>
                </a:gridCol>
                <a:gridCol w="3430747">
                  <a:extLst>
                    <a:ext uri="{9D8B030D-6E8A-4147-A177-3AD203B41FA5}">
                      <a16:colId xmlns:a16="http://schemas.microsoft.com/office/drawing/2014/main" val="2806593094"/>
                    </a:ext>
                  </a:extLst>
                </a:gridCol>
              </a:tblGrid>
              <a:tr h="391534">
                <a:tc>
                  <a:txBody>
                    <a:bodyPr/>
                    <a:lstStyle/>
                    <a:p>
                      <a:pPr algn="ctr"/>
                      <a:r>
                        <a:rPr lang="en-US" dirty="0"/>
                        <a:t>APPROVING</a:t>
                      </a:r>
                      <a:endParaRPr lang="en-US"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5">
                        <a:lumMod val="50000"/>
                      </a:schemeClr>
                    </a:solidFill>
                  </a:tcPr>
                </a:tc>
                <a:tc>
                  <a:txBody>
                    <a:bodyPr/>
                    <a:lstStyle/>
                    <a:p>
                      <a:pPr algn="ctr"/>
                      <a:r>
                        <a:rPr lang="en-US" dirty="0">
                          <a:latin typeface="+mj-lt"/>
                        </a:rPr>
                        <a:t>MIXED OPINIONS</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5">
                        <a:lumMod val="50000"/>
                      </a:schemeClr>
                    </a:solidFill>
                  </a:tcPr>
                </a:tc>
                <a:tc>
                  <a:txBody>
                    <a:bodyPr/>
                    <a:lstStyle/>
                    <a:p>
                      <a:pPr algn="ctr"/>
                      <a:r>
                        <a:rPr lang="en-US" dirty="0"/>
                        <a:t>DISAPPROVING</a:t>
                      </a:r>
                      <a:endParaRPr lang="en-US" dirty="0">
                        <a:latin typeface="+mj-lt"/>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3571394360"/>
                  </a:ext>
                </a:extLst>
              </a:tr>
              <a:tr h="391534">
                <a:tc>
                  <a:txBody>
                    <a:bodyPr/>
                    <a:lstStyle/>
                    <a:p>
                      <a:r>
                        <a:rPr lang="en-US" dirty="0"/>
                        <a:t>Keeping rural identity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US" dirty="0"/>
                        <a:t>Commercial Spaces</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US" dirty="0"/>
                        <a:t>Warehouses</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737633472"/>
                  </a:ext>
                </a:extLst>
              </a:tr>
              <a:tr h="391534">
                <a:tc>
                  <a:txBody>
                    <a:bodyPr/>
                    <a:lstStyle/>
                    <a:p>
                      <a:r>
                        <a:rPr lang="en-US" dirty="0"/>
                        <a:t>Improving quality of life features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US" dirty="0"/>
                        <a:t>Status Quo</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US" dirty="0"/>
                        <a:t>Multi-Family Housing</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23065036"/>
                  </a:ext>
                </a:extLst>
              </a:tr>
              <a:tr h="391534">
                <a:tc>
                  <a:txBody>
                    <a:bodyPr/>
                    <a:lstStyle/>
                    <a:p>
                      <a:r>
                        <a:rPr lang="en-US" dirty="0"/>
                        <a:t>Balanced Approach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Single-Family Housing</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0837866"/>
                  </a:ext>
                </a:extLst>
              </a:tr>
            </a:tbl>
          </a:graphicData>
        </a:graphic>
      </p:graphicFrame>
      <p:sp>
        <p:nvSpPr>
          <p:cNvPr id="11" name="Rectangle 10">
            <a:extLst>
              <a:ext uri="{FF2B5EF4-FFF2-40B4-BE49-F238E27FC236}">
                <a16:creationId xmlns:a16="http://schemas.microsoft.com/office/drawing/2014/main" id="{4522782B-862E-57D0-F2AD-01166DF0E548}"/>
              </a:ext>
              <a:ext uri="{C183D7F6-B498-43B3-948B-1728B52AA6E4}">
                <adec:decorative xmlns:adec="http://schemas.microsoft.com/office/drawing/2017/decorative" val="1"/>
              </a:ext>
            </a:extLst>
          </p:cNvPr>
          <p:cNvSpPr/>
          <p:nvPr/>
        </p:nvSpPr>
        <p:spPr>
          <a:xfrm>
            <a:off x="236066" y="407643"/>
            <a:ext cx="8284029" cy="82534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2" name="TextBox 11">
            <a:extLst>
              <a:ext uri="{FF2B5EF4-FFF2-40B4-BE49-F238E27FC236}">
                <a16:creationId xmlns:a16="http://schemas.microsoft.com/office/drawing/2014/main" id="{2A66D740-0DF9-202E-A9F0-A0DAE0F6AE7B}"/>
              </a:ext>
            </a:extLst>
          </p:cNvPr>
          <p:cNvSpPr txBox="1"/>
          <p:nvPr/>
        </p:nvSpPr>
        <p:spPr>
          <a:xfrm>
            <a:off x="236066" y="2191440"/>
            <a:ext cx="5181600" cy="1200329"/>
          </a:xfrm>
          <a:prstGeom prst="rect">
            <a:avLst/>
          </a:prstGeom>
          <a:noFill/>
        </p:spPr>
        <p:txBody>
          <a:bodyPr wrap="square" rtlCol="0">
            <a:spAutoFit/>
          </a:bodyPr>
          <a:lstStyle/>
          <a:p>
            <a:r>
              <a:rPr lang="en-US" dirty="0"/>
              <a:t>Wide agreement on protecting ground water, improving roads, collaboration with regional partners as well as with fire, law enforcement, and school districts, and protecting farmland.</a:t>
            </a:r>
          </a:p>
        </p:txBody>
      </p:sp>
      <p:sp>
        <p:nvSpPr>
          <p:cNvPr id="13" name="TextBox 12">
            <a:extLst>
              <a:ext uri="{FF2B5EF4-FFF2-40B4-BE49-F238E27FC236}">
                <a16:creationId xmlns:a16="http://schemas.microsoft.com/office/drawing/2014/main" id="{1B09D021-E6FE-AACD-6440-FD34AB907A68}"/>
              </a:ext>
            </a:extLst>
          </p:cNvPr>
          <p:cNvSpPr txBox="1"/>
          <p:nvPr/>
        </p:nvSpPr>
        <p:spPr>
          <a:xfrm>
            <a:off x="6096000" y="2131502"/>
            <a:ext cx="5257800" cy="1477328"/>
          </a:xfrm>
          <a:prstGeom prst="rect">
            <a:avLst/>
          </a:prstGeom>
          <a:noFill/>
        </p:spPr>
        <p:txBody>
          <a:bodyPr wrap="square" rtlCol="0">
            <a:spAutoFit/>
          </a:bodyPr>
          <a:lstStyle/>
          <a:p>
            <a:r>
              <a:rPr lang="en-US" dirty="0"/>
              <a:t>Concerns about loss of farmland, encroachment on property, a desire for the Township to be mindful regarding development, also some interest in collaborating with Heath and Hebron, and avoiding New Albany’s footsteps.</a:t>
            </a:r>
          </a:p>
        </p:txBody>
      </p:sp>
      <p:sp>
        <p:nvSpPr>
          <p:cNvPr id="14" name="Content Placeholder 2">
            <a:extLst>
              <a:ext uri="{FF2B5EF4-FFF2-40B4-BE49-F238E27FC236}">
                <a16:creationId xmlns:a16="http://schemas.microsoft.com/office/drawing/2014/main" id="{40E42066-AE11-B342-4DD3-C48DC8E1C455}"/>
              </a:ext>
            </a:extLst>
          </p:cNvPr>
          <p:cNvSpPr>
            <a:spLocks noGrp="1"/>
          </p:cNvSpPr>
          <p:nvPr>
            <p:ph sz="quarter" idx="15"/>
          </p:nvPr>
        </p:nvSpPr>
        <p:spPr>
          <a:xfrm>
            <a:off x="236066" y="1771364"/>
            <a:ext cx="5759450" cy="420076"/>
          </a:xfrm>
        </p:spPr>
        <p:txBody>
          <a:bodyPr/>
          <a:lstStyle/>
          <a:p>
            <a:r>
              <a:rPr lang="en-US" sz="2000" dirty="0"/>
              <a:t>General consensus</a:t>
            </a:r>
          </a:p>
        </p:txBody>
      </p:sp>
      <p:sp>
        <p:nvSpPr>
          <p:cNvPr id="16" name="Content Placeholder 2">
            <a:extLst>
              <a:ext uri="{FF2B5EF4-FFF2-40B4-BE49-F238E27FC236}">
                <a16:creationId xmlns:a16="http://schemas.microsoft.com/office/drawing/2014/main" id="{A7BAE931-C2DF-1FA9-DB62-9DF20A30A739}"/>
              </a:ext>
            </a:extLst>
          </p:cNvPr>
          <p:cNvSpPr txBox="1">
            <a:spLocks/>
          </p:cNvSpPr>
          <p:nvPr/>
        </p:nvSpPr>
        <p:spPr>
          <a:xfrm>
            <a:off x="6096000" y="1771364"/>
            <a:ext cx="5759450" cy="4200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cap="all" baseline="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cap="all" baseline="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cap="all" baseline="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cap="all" baseline="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Points of discussion</a:t>
            </a:r>
          </a:p>
        </p:txBody>
      </p:sp>
    </p:spTree>
    <p:extLst>
      <p:ext uri="{BB962C8B-B14F-4D97-AF65-F5344CB8AC3E}">
        <p14:creationId xmlns:p14="http://schemas.microsoft.com/office/powerpoint/2010/main" val="2296802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82B4-E8FA-2ABB-B7D8-CBB87FA9FABF}"/>
              </a:ext>
            </a:extLst>
          </p:cNvPr>
          <p:cNvSpPr>
            <a:spLocks noGrp="1"/>
          </p:cNvSpPr>
          <p:nvPr>
            <p:ph type="title"/>
          </p:nvPr>
        </p:nvSpPr>
        <p:spPr>
          <a:xfrm>
            <a:off x="975438" y="627286"/>
            <a:ext cx="4114800" cy="623923"/>
          </a:xfrm>
        </p:spPr>
        <p:txBody>
          <a:bodyPr anchor="ctr">
            <a:normAutofit/>
          </a:bodyPr>
          <a:lstStyle/>
          <a:p>
            <a:r>
              <a:rPr lang="en-US" dirty="0"/>
              <a:t>agenda</a:t>
            </a:r>
          </a:p>
        </p:txBody>
      </p:sp>
      <p:sp>
        <p:nvSpPr>
          <p:cNvPr id="6" name="Slide Number Placeholder 5">
            <a:extLst>
              <a:ext uri="{FF2B5EF4-FFF2-40B4-BE49-F238E27FC236}">
                <a16:creationId xmlns:a16="http://schemas.microsoft.com/office/drawing/2014/main" id="{FE55284E-86FE-D1C9-F85F-ABC9716464F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2</a:t>
            </a:fld>
            <a:endParaRPr lang="en-US"/>
          </a:p>
        </p:txBody>
      </p:sp>
      <p:graphicFrame>
        <p:nvGraphicFramePr>
          <p:cNvPr id="8" name="Text Placeholder 2">
            <a:extLst>
              <a:ext uri="{FF2B5EF4-FFF2-40B4-BE49-F238E27FC236}">
                <a16:creationId xmlns:a16="http://schemas.microsoft.com/office/drawing/2014/main" id="{CE208481-E618-4E4F-3FC8-C5C53895ED28}"/>
              </a:ext>
            </a:extLst>
          </p:cNvPr>
          <p:cNvGraphicFramePr/>
          <p:nvPr>
            <p:extLst>
              <p:ext uri="{D42A27DB-BD31-4B8C-83A1-F6EECF244321}">
                <p14:modId xmlns:p14="http://schemas.microsoft.com/office/powerpoint/2010/main" val="1652279931"/>
              </p:ext>
            </p:extLst>
          </p:nvPr>
        </p:nvGraphicFramePr>
        <p:xfrm>
          <a:off x="824447" y="1549383"/>
          <a:ext cx="9322906" cy="4014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B55989D8-6B49-D851-9867-E9CB74E9A7EE}"/>
              </a:ext>
            </a:extLst>
          </p:cNvPr>
          <p:cNvSpPr/>
          <p:nvPr/>
        </p:nvSpPr>
        <p:spPr>
          <a:xfrm>
            <a:off x="824447" y="526774"/>
            <a:ext cx="9322906" cy="824948"/>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80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3999-1159-D76A-5019-5970C655BD21}"/>
              </a:ext>
            </a:extLst>
          </p:cNvPr>
          <p:cNvSpPr>
            <a:spLocks noGrp="1"/>
          </p:cNvSpPr>
          <p:nvPr>
            <p:ph type="title"/>
          </p:nvPr>
        </p:nvSpPr>
        <p:spPr>
          <a:xfrm>
            <a:off x="387209" y="508352"/>
            <a:ext cx="6865586" cy="623923"/>
          </a:xfrm>
        </p:spPr>
        <p:txBody>
          <a:bodyPr/>
          <a:lstStyle/>
          <a:p>
            <a:r>
              <a:rPr lang="en-US" dirty="0"/>
              <a:t>How we have responded</a:t>
            </a:r>
          </a:p>
        </p:txBody>
      </p:sp>
      <p:sp>
        <p:nvSpPr>
          <p:cNvPr id="6" name="Slide Number Placeholder 5">
            <a:extLst>
              <a:ext uri="{FF2B5EF4-FFF2-40B4-BE49-F238E27FC236}">
                <a16:creationId xmlns:a16="http://schemas.microsoft.com/office/drawing/2014/main" id="{56A19836-9377-0DE9-88AA-61DDE360089D}"/>
              </a:ext>
            </a:extLst>
          </p:cNvPr>
          <p:cNvSpPr>
            <a:spLocks noGrp="1"/>
          </p:cNvSpPr>
          <p:nvPr>
            <p:ph type="sldNum" sz="quarter" idx="12"/>
          </p:nvPr>
        </p:nvSpPr>
        <p:spPr/>
        <p:txBody>
          <a:bodyPr/>
          <a:lstStyle/>
          <a:p>
            <a:fld id="{EA87306C-81BA-4795-A5CA-9392456A8C1E}" type="slidenum">
              <a:rPr lang="en-US" smtClean="0"/>
              <a:pPr/>
              <a:t>20</a:t>
            </a:fld>
            <a:endParaRPr lang="en-US" dirty="0"/>
          </a:p>
        </p:txBody>
      </p:sp>
      <p:sp>
        <p:nvSpPr>
          <p:cNvPr id="11" name="Rectangle 10">
            <a:extLst>
              <a:ext uri="{FF2B5EF4-FFF2-40B4-BE49-F238E27FC236}">
                <a16:creationId xmlns:a16="http://schemas.microsoft.com/office/drawing/2014/main" id="{4522782B-862E-57D0-F2AD-01166DF0E548}"/>
              </a:ext>
              <a:ext uri="{C183D7F6-B498-43B3-948B-1728B52AA6E4}">
                <adec:decorative xmlns:adec="http://schemas.microsoft.com/office/drawing/2017/decorative" val="1"/>
              </a:ext>
            </a:extLst>
          </p:cNvPr>
          <p:cNvSpPr/>
          <p:nvPr/>
        </p:nvSpPr>
        <p:spPr>
          <a:xfrm>
            <a:off x="236067" y="407643"/>
            <a:ext cx="4401248" cy="82534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4" name="Content Placeholder 2">
            <a:extLst>
              <a:ext uri="{FF2B5EF4-FFF2-40B4-BE49-F238E27FC236}">
                <a16:creationId xmlns:a16="http://schemas.microsoft.com/office/drawing/2014/main" id="{40E42066-AE11-B342-4DD3-C48DC8E1C455}"/>
              </a:ext>
            </a:extLst>
          </p:cNvPr>
          <p:cNvSpPr>
            <a:spLocks noGrp="1"/>
          </p:cNvSpPr>
          <p:nvPr>
            <p:ph sz="quarter" idx="15"/>
          </p:nvPr>
        </p:nvSpPr>
        <p:spPr>
          <a:xfrm>
            <a:off x="236066" y="1771364"/>
            <a:ext cx="5759450" cy="420076"/>
          </a:xfrm>
        </p:spPr>
        <p:txBody>
          <a:bodyPr/>
          <a:lstStyle/>
          <a:p>
            <a:r>
              <a:rPr lang="en-US" sz="2000" dirty="0"/>
              <a:t>Removal of </a:t>
            </a:r>
            <a:r>
              <a:rPr lang="en-US" sz="2000" dirty="0" err="1"/>
              <a:t>nw</a:t>
            </a:r>
            <a:r>
              <a:rPr lang="en-US" sz="2000" dirty="0"/>
              <a:t> growth area</a:t>
            </a:r>
          </a:p>
        </p:txBody>
      </p:sp>
      <p:sp>
        <p:nvSpPr>
          <p:cNvPr id="4" name="TextBox 3">
            <a:extLst>
              <a:ext uri="{FF2B5EF4-FFF2-40B4-BE49-F238E27FC236}">
                <a16:creationId xmlns:a16="http://schemas.microsoft.com/office/drawing/2014/main" id="{A70A952C-B25C-27CC-3CB9-70FC5B11587F}"/>
              </a:ext>
            </a:extLst>
          </p:cNvPr>
          <p:cNvSpPr txBox="1"/>
          <p:nvPr/>
        </p:nvSpPr>
        <p:spPr>
          <a:xfrm>
            <a:off x="236066" y="2191440"/>
            <a:ext cx="5181600" cy="369332"/>
          </a:xfrm>
          <a:prstGeom prst="rect">
            <a:avLst/>
          </a:prstGeom>
          <a:noFill/>
        </p:spPr>
        <p:txBody>
          <a:bodyPr wrap="square" rtlCol="0">
            <a:spAutoFit/>
          </a:bodyPr>
          <a:lstStyle/>
          <a:p>
            <a:r>
              <a:rPr lang="en-US" dirty="0"/>
              <a:t>Maintain as agricultural/preservation residential.</a:t>
            </a:r>
          </a:p>
        </p:txBody>
      </p:sp>
      <p:sp>
        <p:nvSpPr>
          <p:cNvPr id="5" name="Content Placeholder 2">
            <a:extLst>
              <a:ext uri="{FF2B5EF4-FFF2-40B4-BE49-F238E27FC236}">
                <a16:creationId xmlns:a16="http://schemas.microsoft.com/office/drawing/2014/main" id="{D4BB5AE7-7C17-1A21-AA26-61F7DB2E3115}"/>
              </a:ext>
            </a:extLst>
          </p:cNvPr>
          <p:cNvSpPr txBox="1">
            <a:spLocks/>
          </p:cNvSpPr>
          <p:nvPr/>
        </p:nvSpPr>
        <p:spPr>
          <a:xfrm>
            <a:off x="236066" y="3110165"/>
            <a:ext cx="5759450" cy="4200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cap="all" baseline="0">
                <a:solidFill>
                  <a:schemeClr val="accent5">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cap="all" baseline="0">
                <a:solidFill>
                  <a:schemeClr val="accent5">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cap="all" baseline="0">
                <a:solidFill>
                  <a:schemeClr val="accent5">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cap="all" baseline="0">
                <a:solidFill>
                  <a:schemeClr val="accent5">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cap="all" baseline="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Land use amendment</a:t>
            </a:r>
          </a:p>
        </p:txBody>
      </p:sp>
      <p:sp>
        <p:nvSpPr>
          <p:cNvPr id="7" name="TextBox 6">
            <a:extLst>
              <a:ext uri="{FF2B5EF4-FFF2-40B4-BE49-F238E27FC236}">
                <a16:creationId xmlns:a16="http://schemas.microsoft.com/office/drawing/2014/main" id="{700D9914-D3F4-A43D-767C-B0873F0E1ABC}"/>
              </a:ext>
            </a:extLst>
          </p:cNvPr>
          <p:cNvSpPr txBox="1"/>
          <p:nvPr/>
        </p:nvSpPr>
        <p:spPr>
          <a:xfrm>
            <a:off x="236066" y="3530241"/>
            <a:ext cx="5181600" cy="646331"/>
          </a:xfrm>
          <a:prstGeom prst="rect">
            <a:avLst/>
          </a:prstGeom>
          <a:noFill/>
        </p:spPr>
        <p:txBody>
          <a:bodyPr wrap="square" rtlCol="0">
            <a:spAutoFit/>
          </a:bodyPr>
          <a:lstStyle/>
          <a:p>
            <a:r>
              <a:rPr lang="en-US" dirty="0"/>
              <a:t>Change from “rural residential” to “agricultural/preservation residential”.</a:t>
            </a:r>
          </a:p>
        </p:txBody>
      </p:sp>
      <p:pic>
        <p:nvPicPr>
          <p:cNvPr id="9" name="Picture 8">
            <a:extLst>
              <a:ext uri="{FF2B5EF4-FFF2-40B4-BE49-F238E27FC236}">
                <a16:creationId xmlns:a16="http://schemas.microsoft.com/office/drawing/2014/main" id="{1A5948A7-EC74-E746-9A44-72C52EB1909D}"/>
              </a:ext>
            </a:extLst>
          </p:cNvPr>
          <p:cNvPicPr>
            <a:picLocks noChangeAspect="1"/>
          </p:cNvPicPr>
          <p:nvPr/>
        </p:nvPicPr>
        <p:blipFill>
          <a:blip r:embed="rId3"/>
          <a:stretch>
            <a:fillRect/>
          </a:stretch>
        </p:blipFill>
        <p:spPr>
          <a:xfrm>
            <a:off x="5417666" y="45954"/>
            <a:ext cx="5567834" cy="6805130"/>
          </a:xfrm>
          <a:prstGeom prst="rect">
            <a:avLst/>
          </a:prstGeom>
        </p:spPr>
      </p:pic>
    </p:spTree>
    <p:extLst>
      <p:ext uri="{BB962C8B-B14F-4D97-AF65-F5344CB8AC3E}">
        <p14:creationId xmlns:p14="http://schemas.microsoft.com/office/powerpoint/2010/main" val="2115892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3999-1159-D76A-5019-5970C655BD21}"/>
              </a:ext>
            </a:extLst>
          </p:cNvPr>
          <p:cNvSpPr>
            <a:spLocks noGrp="1"/>
          </p:cNvSpPr>
          <p:nvPr>
            <p:ph type="title"/>
          </p:nvPr>
        </p:nvSpPr>
        <p:spPr>
          <a:xfrm>
            <a:off x="387209" y="508352"/>
            <a:ext cx="6865586" cy="623923"/>
          </a:xfrm>
        </p:spPr>
        <p:txBody>
          <a:bodyPr/>
          <a:lstStyle/>
          <a:p>
            <a:r>
              <a:rPr lang="en-US" dirty="0"/>
              <a:t>How we have responded</a:t>
            </a:r>
          </a:p>
        </p:txBody>
      </p:sp>
      <p:sp>
        <p:nvSpPr>
          <p:cNvPr id="6" name="Slide Number Placeholder 5">
            <a:extLst>
              <a:ext uri="{FF2B5EF4-FFF2-40B4-BE49-F238E27FC236}">
                <a16:creationId xmlns:a16="http://schemas.microsoft.com/office/drawing/2014/main" id="{56A19836-9377-0DE9-88AA-61DDE360089D}"/>
              </a:ext>
            </a:extLst>
          </p:cNvPr>
          <p:cNvSpPr>
            <a:spLocks noGrp="1"/>
          </p:cNvSpPr>
          <p:nvPr>
            <p:ph type="sldNum" sz="quarter" idx="12"/>
          </p:nvPr>
        </p:nvSpPr>
        <p:spPr/>
        <p:txBody>
          <a:bodyPr/>
          <a:lstStyle/>
          <a:p>
            <a:fld id="{EA87306C-81BA-4795-A5CA-9392456A8C1E}" type="slidenum">
              <a:rPr lang="en-US" smtClean="0"/>
              <a:pPr/>
              <a:t>21</a:t>
            </a:fld>
            <a:endParaRPr lang="en-US" dirty="0"/>
          </a:p>
        </p:txBody>
      </p:sp>
      <p:sp>
        <p:nvSpPr>
          <p:cNvPr id="11" name="Rectangle 10">
            <a:extLst>
              <a:ext uri="{FF2B5EF4-FFF2-40B4-BE49-F238E27FC236}">
                <a16:creationId xmlns:a16="http://schemas.microsoft.com/office/drawing/2014/main" id="{4522782B-862E-57D0-F2AD-01166DF0E548}"/>
              </a:ext>
              <a:ext uri="{C183D7F6-B498-43B3-948B-1728B52AA6E4}">
                <adec:decorative xmlns:adec="http://schemas.microsoft.com/office/drawing/2017/decorative" val="1"/>
              </a:ext>
            </a:extLst>
          </p:cNvPr>
          <p:cNvSpPr/>
          <p:nvPr/>
        </p:nvSpPr>
        <p:spPr>
          <a:xfrm>
            <a:off x="236067" y="407643"/>
            <a:ext cx="4401248" cy="82534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4" name="Content Placeholder 2">
            <a:extLst>
              <a:ext uri="{FF2B5EF4-FFF2-40B4-BE49-F238E27FC236}">
                <a16:creationId xmlns:a16="http://schemas.microsoft.com/office/drawing/2014/main" id="{40E42066-AE11-B342-4DD3-C48DC8E1C455}"/>
              </a:ext>
            </a:extLst>
          </p:cNvPr>
          <p:cNvSpPr>
            <a:spLocks noGrp="1"/>
          </p:cNvSpPr>
          <p:nvPr>
            <p:ph sz="quarter" idx="15"/>
          </p:nvPr>
        </p:nvSpPr>
        <p:spPr>
          <a:xfrm>
            <a:off x="236066" y="1445799"/>
            <a:ext cx="5759450" cy="420076"/>
          </a:xfrm>
        </p:spPr>
        <p:txBody>
          <a:bodyPr/>
          <a:lstStyle/>
          <a:p>
            <a:r>
              <a:rPr lang="en-US" sz="2000" dirty="0"/>
              <a:t>Reduction of overlay boundaries</a:t>
            </a:r>
          </a:p>
        </p:txBody>
      </p:sp>
      <p:pic>
        <p:nvPicPr>
          <p:cNvPr id="9" name="Picture 8">
            <a:extLst>
              <a:ext uri="{FF2B5EF4-FFF2-40B4-BE49-F238E27FC236}">
                <a16:creationId xmlns:a16="http://schemas.microsoft.com/office/drawing/2014/main" id="{A39393DE-5881-D5B8-52D1-ACBDFDFFA300}"/>
              </a:ext>
            </a:extLst>
          </p:cNvPr>
          <p:cNvPicPr>
            <a:picLocks noGrp="1" noRot="1" noChangeAspect="1" noMove="1" noResize="1" noEditPoints="1" noAdjustHandles="1" noChangeArrowheads="1" noChangeShapeType="1" noCrop="1"/>
          </p:cNvPicPr>
          <p:nvPr/>
        </p:nvPicPr>
        <p:blipFill>
          <a:blip r:embed="rId3"/>
          <a:stretch>
            <a:fillRect/>
          </a:stretch>
        </p:blipFill>
        <p:spPr>
          <a:xfrm>
            <a:off x="361228" y="2987844"/>
            <a:ext cx="4276087" cy="2821533"/>
          </a:xfrm>
          <a:prstGeom prst="rect">
            <a:avLst/>
          </a:prstGeom>
        </p:spPr>
      </p:pic>
      <p:sp>
        <p:nvSpPr>
          <p:cNvPr id="10" name="TextBox 9">
            <a:extLst>
              <a:ext uri="{FF2B5EF4-FFF2-40B4-BE49-F238E27FC236}">
                <a16:creationId xmlns:a16="http://schemas.microsoft.com/office/drawing/2014/main" id="{439DC5B2-B4AD-E778-6038-D32AFA20593B}"/>
              </a:ext>
            </a:extLst>
          </p:cNvPr>
          <p:cNvSpPr txBox="1"/>
          <p:nvPr/>
        </p:nvSpPr>
        <p:spPr>
          <a:xfrm>
            <a:off x="361228" y="5809377"/>
            <a:ext cx="4150924" cy="307777"/>
          </a:xfrm>
          <a:prstGeom prst="rect">
            <a:avLst/>
          </a:prstGeom>
          <a:noFill/>
        </p:spPr>
        <p:txBody>
          <a:bodyPr wrap="square" rtlCol="0">
            <a:spAutoFit/>
          </a:bodyPr>
          <a:lstStyle/>
          <a:p>
            <a:r>
              <a:rPr lang="en-US" sz="1400" dirty="0"/>
              <a:t>Area to be included in Overlay District at adoption.</a:t>
            </a:r>
          </a:p>
        </p:txBody>
      </p:sp>
      <p:pic>
        <p:nvPicPr>
          <p:cNvPr id="13" name="Picture 12" descr="A map of a neighborhood&#10;&#10;Description automatically generated">
            <a:extLst>
              <a:ext uri="{FF2B5EF4-FFF2-40B4-BE49-F238E27FC236}">
                <a16:creationId xmlns:a16="http://schemas.microsoft.com/office/drawing/2014/main" id="{EF9D03F4-F01D-7C81-8DB2-DEF5ADE2A77A}"/>
              </a:ext>
            </a:extLst>
          </p:cNvPr>
          <p:cNvPicPr>
            <a:picLocks noChangeAspect="1"/>
          </p:cNvPicPr>
          <p:nvPr/>
        </p:nvPicPr>
        <p:blipFill rotWithShape="1">
          <a:blip r:embed="rId4"/>
          <a:srcRect l="3224"/>
          <a:stretch/>
        </p:blipFill>
        <p:spPr>
          <a:xfrm>
            <a:off x="4789573" y="0"/>
            <a:ext cx="7402428" cy="5736771"/>
          </a:xfrm>
          <a:prstGeom prst="rect">
            <a:avLst/>
          </a:prstGeom>
        </p:spPr>
      </p:pic>
      <p:sp>
        <p:nvSpPr>
          <p:cNvPr id="4" name="TextBox 3">
            <a:extLst>
              <a:ext uri="{FF2B5EF4-FFF2-40B4-BE49-F238E27FC236}">
                <a16:creationId xmlns:a16="http://schemas.microsoft.com/office/drawing/2014/main" id="{A70A952C-B25C-27CC-3CB9-70FC5B11587F}"/>
              </a:ext>
            </a:extLst>
          </p:cNvPr>
          <p:cNvSpPr txBox="1"/>
          <p:nvPr/>
        </p:nvSpPr>
        <p:spPr>
          <a:xfrm>
            <a:off x="236066" y="1854353"/>
            <a:ext cx="5181600" cy="646331"/>
          </a:xfrm>
          <a:prstGeom prst="rect">
            <a:avLst/>
          </a:prstGeom>
          <a:noFill/>
        </p:spPr>
        <p:txBody>
          <a:bodyPr wrap="square" rtlCol="0">
            <a:spAutoFit/>
          </a:bodyPr>
          <a:lstStyle/>
          <a:p>
            <a:r>
              <a:rPr lang="en-US" dirty="0"/>
              <a:t>From feedback, we have reduced the boundaries Subarea B, Subarea D, Subarea E, and Subarea F.</a:t>
            </a:r>
          </a:p>
        </p:txBody>
      </p:sp>
      <p:sp>
        <p:nvSpPr>
          <p:cNvPr id="15" name="TextBox 14">
            <a:extLst>
              <a:ext uri="{FF2B5EF4-FFF2-40B4-BE49-F238E27FC236}">
                <a16:creationId xmlns:a16="http://schemas.microsoft.com/office/drawing/2014/main" id="{C10129C1-B137-D679-DE57-031A87BEB3C0}"/>
              </a:ext>
            </a:extLst>
          </p:cNvPr>
          <p:cNvSpPr txBox="1"/>
          <p:nvPr/>
        </p:nvSpPr>
        <p:spPr>
          <a:xfrm rot="211308">
            <a:off x="2023533" y="3160752"/>
            <a:ext cx="1151467" cy="215444"/>
          </a:xfrm>
          <a:prstGeom prst="rect">
            <a:avLst/>
          </a:prstGeom>
          <a:noFill/>
        </p:spPr>
        <p:txBody>
          <a:bodyPr wrap="square" rtlCol="0">
            <a:spAutoFit/>
          </a:bodyPr>
          <a:lstStyle/>
          <a:p>
            <a:r>
              <a:rPr lang="en-US" sz="800" b="1" dirty="0">
                <a:latin typeface="Calibri" panose="020F0502020204030204" pitchFamily="34" charset="0"/>
                <a:ea typeface="Calibri" panose="020F0502020204030204" pitchFamily="34" charset="0"/>
                <a:cs typeface="Calibri" panose="020F0502020204030204" pitchFamily="34" charset="0"/>
              </a:rPr>
              <a:t>Refugee Rd</a:t>
            </a:r>
          </a:p>
        </p:txBody>
      </p:sp>
      <p:sp>
        <p:nvSpPr>
          <p:cNvPr id="16" name="TextBox 15">
            <a:extLst>
              <a:ext uri="{FF2B5EF4-FFF2-40B4-BE49-F238E27FC236}">
                <a16:creationId xmlns:a16="http://schemas.microsoft.com/office/drawing/2014/main" id="{2EF33C33-1CF9-5E95-6368-3F7CB635475E}"/>
              </a:ext>
            </a:extLst>
          </p:cNvPr>
          <p:cNvSpPr txBox="1"/>
          <p:nvPr/>
        </p:nvSpPr>
        <p:spPr>
          <a:xfrm rot="17024352">
            <a:off x="3327918" y="5164530"/>
            <a:ext cx="1151467" cy="215444"/>
          </a:xfrm>
          <a:prstGeom prst="rect">
            <a:avLst/>
          </a:prstGeom>
          <a:noFill/>
        </p:spPr>
        <p:txBody>
          <a:bodyPr wrap="square" rtlCol="0">
            <a:spAutoFit/>
          </a:bodyPr>
          <a:lstStyle/>
          <a:p>
            <a:r>
              <a:rPr lang="en-US" sz="800" b="1" dirty="0">
                <a:latin typeface="Calibri" panose="020F0502020204030204" pitchFamily="34" charset="0"/>
                <a:ea typeface="Calibri" panose="020F0502020204030204" pitchFamily="34" charset="0"/>
                <a:cs typeface="Calibri" panose="020F0502020204030204" pitchFamily="34" charset="0"/>
              </a:rPr>
              <a:t>Canal Rd</a:t>
            </a:r>
          </a:p>
        </p:txBody>
      </p:sp>
      <p:sp>
        <p:nvSpPr>
          <p:cNvPr id="17" name="TextBox 16">
            <a:extLst>
              <a:ext uri="{FF2B5EF4-FFF2-40B4-BE49-F238E27FC236}">
                <a16:creationId xmlns:a16="http://schemas.microsoft.com/office/drawing/2014/main" id="{3DBFE84C-30D2-7670-0F23-A14A6DD88EB8}"/>
              </a:ext>
            </a:extLst>
          </p:cNvPr>
          <p:cNvSpPr txBox="1"/>
          <p:nvPr/>
        </p:nvSpPr>
        <p:spPr>
          <a:xfrm rot="17039780">
            <a:off x="2437156" y="3888331"/>
            <a:ext cx="1151467" cy="215444"/>
          </a:xfrm>
          <a:prstGeom prst="rect">
            <a:avLst/>
          </a:prstGeom>
          <a:noFill/>
        </p:spPr>
        <p:txBody>
          <a:bodyPr wrap="square" rtlCol="0">
            <a:spAutoFit/>
          </a:bodyPr>
          <a:lstStyle/>
          <a:p>
            <a:r>
              <a:rPr lang="en-US" sz="800" b="1" dirty="0">
                <a:latin typeface="Calibri" panose="020F0502020204030204" pitchFamily="34" charset="0"/>
                <a:ea typeface="Calibri" panose="020F0502020204030204" pitchFamily="34" charset="0"/>
                <a:cs typeface="Calibri" panose="020F0502020204030204" pitchFamily="34" charset="0"/>
              </a:rPr>
              <a:t>SR 37</a:t>
            </a:r>
          </a:p>
        </p:txBody>
      </p:sp>
    </p:spTree>
    <p:extLst>
      <p:ext uri="{BB962C8B-B14F-4D97-AF65-F5344CB8AC3E}">
        <p14:creationId xmlns:p14="http://schemas.microsoft.com/office/powerpoint/2010/main" val="2952550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B0A0B61-E44C-4C98-A84B-B96C81DA5816}"/>
              </a:ext>
            </a:extLst>
          </p:cNvPr>
          <p:cNvSpPr>
            <a:spLocks noGrp="1"/>
          </p:cNvSpPr>
          <p:nvPr>
            <p:ph type="title"/>
          </p:nvPr>
        </p:nvSpPr>
        <p:spPr>
          <a:xfrm>
            <a:off x="1535929" y="467377"/>
            <a:ext cx="2341256" cy="640698"/>
          </a:xfrm>
          <a:ln>
            <a:solidFill>
              <a:schemeClr val="accent2"/>
            </a:solidFill>
          </a:ln>
        </p:spPr>
        <p:txBody>
          <a:bodyPr/>
          <a:lstStyle/>
          <a:p>
            <a:r>
              <a:rPr lang="en-US" dirty="0">
                <a:solidFill>
                  <a:schemeClr val="accent2"/>
                </a:solidFill>
              </a:rPr>
              <a:t>Next steps</a:t>
            </a:r>
          </a:p>
        </p:txBody>
      </p:sp>
      <p:sp>
        <p:nvSpPr>
          <p:cNvPr id="9" name="Text Placeholder 8">
            <a:extLst>
              <a:ext uri="{FF2B5EF4-FFF2-40B4-BE49-F238E27FC236}">
                <a16:creationId xmlns:a16="http://schemas.microsoft.com/office/drawing/2014/main" id="{0BF8A3EA-3C0A-457C-ACBD-FA9FBF4DCB9F}"/>
              </a:ext>
            </a:extLst>
          </p:cNvPr>
          <p:cNvSpPr>
            <a:spLocks noGrp="1"/>
          </p:cNvSpPr>
          <p:nvPr>
            <p:ph type="body" sz="quarter" idx="14"/>
          </p:nvPr>
        </p:nvSpPr>
        <p:spPr>
          <a:xfrm>
            <a:off x="451801" y="1564555"/>
            <a:ext cx="4531284" cy="3728889"/>
          </a:xfrm>
        </p:spPr>
        <p:txBody>
          <a:bodyPr/>
          <a:lstStyle/>
          <a:p>
            <a:pPr marL="285750" indent="-285750">
              <a:buFont typeface="Arial" panose="020B0604020202020204" pitchFamily="34" charset="0"/>
              <a:buChar char="•"/>
            </a:pPr>
            <a:r>
              <a:rPr lang="pt-BR" sz="1800" dirty="0"/>
              <a:t>Revise plans from feedback received at the open house and this meeting.</a:t>
            </a:r>
          </a:p>
          <a:p>
            <a:endParaRPr lang="pt-BR" sz="1800" dirty="0"/>
          </a:p>
          <a:p>
            <a:pPr marL="285750" indent="-285750">
              <a:buFont typeface="Arial" panose="020B0604020202020204" pitchFamily="34" charset="0"/>
              <a:buChar char="•"/>
            </a:pPr>
            <a:r>
              <a:rPr lang="pt-BR" sz="1800" dirty="0"/>
              <a:t>Develop detailed recommendations for the Comprehensive Plan.</a:t>
            </a:r>
          </a:p>
          <a:p>
            <a:endParaRPr lang="pt-BR" sz="1800" dirty="0"/>
          </a:p>
          <a:p>
            <a:pPr marL="285750" indent="-285750">
              <a:buFont typeface="Arial" panose="020B0604020202020204" pitchFamily="34" charset="0"/>
              <a:buChar char="•"/>
            </a:pPr>
            <a:r>
              <a:rPr lang="pt-BR" sz="1800" dirty="0"/>
              <a:t>Finalize a draft of the Gateway Corridor Overlay.</a:t>
            </a:r>
          </a:p>
          <a:p>
            <a:endParaRPr lang="pt-BR" sz="1800" dirty="0"/>
          </a:p>
          <a:p>
            <a:pPr marL="285750" indent="-285750">
              <a:buFont typeface="Arial" panose="020B0604020202020204" pitchFamily="34" charset="0"/>
              <a:buChar char="•"/>
            </a:pPr>
            <a:r>
              <a:rPr lang="pt-BR" sz="1800" dirty="0"/>
              <a:t>Hold a public engagement session to review revisions.</a:t>
            </a:r>
          </a:p>
          <a:p>
            <a:endParaRPr lang="pt-BR" sz="1800" dirty="0"/>
          </a:p>
          <a:p>
            <a:pPr marL="285750" indent="-285750">
              <a:buFont typeface="Arial" panose="020B0604020202020204" pitchFamily="34" charset="0"/>
              <a:buChar char="•"/>
            </a:pPr>
            <a:r>
              <a:rPr lang="pt-BR" sz="1800" dirty="0"/>
              <a:t>Begin process to adopt the Comprehensive Plan and Overlay District.</a:t>
            </a:r>
          </a:p>
          <a:p>
            <a:endParaRPr lang="pt-BR" sz="1800" dirty="0"/>
          </a:p>
          <a:p>
            <a:endParaRPr lang="en-US" sz="1800" dirty="0"/>
          </a:p>
        </p:txBody>
      </p:sp>
      <p:pic>
        <p:nvPicPr>
          <p:cNvPr id="18" name="Picture Placeholder 15" descr="A picture of a field of grass sprouting">
            <a:extLst>
              <a:ext uri="{FF2B5EF4-FFF2-40B4-BE49-F238E27FC236}">
                <a16:creationId xmlns:a16="http://schemas.microsoft.com/office/drawing/2014/main" id="{594B2289-B469-43CF-B394-071C6B0A4DD5}"/>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5511344" y="0"/>
            <a:ext cx="6680656" cy="6858000"/>
          </a:xfrm>
        </p:spPr>
      </p:pic>
      <p:sp>
        <p:nvSpPr>
          <p:cNvPr id="4" name="Slide Number Placeholder 3">
            <a:extLst>
              <a:ext uri="{FF2B5EF4-FFF2-40B4-BE49-F238E27FC236}">
                <a16:creationId xmlns:a16="http://schemas.microsoft.com/office/drawing/2014/main" id="{D48E7CB9-A0ED-4EB9-BBDE-0C1004C498B9}"/>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22</a:t>
            </a:fld>
            <a:endParaRPr lang="en-US" dirty="0"/>
          </a:p>
        </p:txBody>
      </p:sp>
      <p:sp>
        <p:nvSpPr>
          <p:cNvPr id="2" name="Title 23">
            <a:extLst>
              <a:ext uri="{FF2B5EF4-FFF2-40B4-BE49-F238E27FC236}">
                <a16:creationId xmlns:a16="http://schemas.microsoft.com/office/drawing/2014/main" id="{0821E7A2-29E4-C168-DA57-5390D9E87AC9}"/>
              </a:ext>
            </a:extLst>
          </p:cNvPr>
          <p:cNvSpPr txBox="1">
            <a:spLocks/>
          </p:cNvSpPr>
          <p:nvPr/>
        </p:nvSpPr>
        <p:spPr>
          <a:xfrm>
            <a:off x="1535929" y="5606244"/>
            <a:ext cx="2341256" cy="640698"/>
          </a:xfrm>
          <a:prstGeom prst="rect">
            <a:avLst/>
          </a:prstGeom>
          <a:ln w="28575">
            <a:solidFill>
              <a:schemeClr val="accent2"/>
            </a:solidFill>
          </a:ln>
        </p:spPr>
        <p:txBody>
          <a:bodyPr anchor="ctr"/>
          <a:lstStyle>
            <a:lvl1pPr algn="ctr" defTabSz="914400" rtl="0" eaLnBrk="1" latinLnBrk="0" hangingPunct="1">
              <a:lnSpc>
                <a:spcPct val="90000"/>
              </a:lnSpc>
              <a:spcBef>
                <a:spcPct val="0"/>
              </a:spcBef>
              <a:buNone/>
              <a:defRPr sz="2400" kern="1200" cap="all" spc="100" baseline="0">
                <a:solidFill>
                  <a:schemeClr val="accent4">
                    <a:lumMod val="50000"/>
                  </a:schemeClr>
                </a:solidFill>
                <a:latin typeface="+mj-lt"/>
                <a:ea typeface="+mj-ea"/>
                <a:cs typeface="+mj-cs"/>
              </a:defRPr>
            </a:lvl1pPr>
          </a:lstStyle>
          <a:p>
            <a:r>
              <a:rPr lang="en-US" dirty="0">
                <a:solidFill>
                  <a:schemeClr val="accent2"/>
                </a:solidFill>
              </a:rPr>
              <a:t>Questions?</a:t>
            </a:r>
          </a:p>
        </p:txBody>
      </p:sp>
    </p:spTree>
    <p:extLst>
      <p:ext uri="{BB962C8B-B14F-4D97-AF65-F5344CB8AC3E}">
        <p14:creationId xmlns:p14="http://schemas.microsoft.com/office/powerpoint/2010/main" val="1851646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401216" y="1160242"/>
            <a:ext cx="2786063" cy="1114847"/>
          </a:xfrm>
        </p:spPr>
        <p:txBody>
          <a:bodyPr/>
          <a:lstStyle/>
          <a:p>
            <a:r>
              <a:rPr lang="en-US" dirty="0"/>
              <a:t>What is a comprehensive plan?</a:t>
            </a:r>
          </a:p>
        </p:txBody>
      </p:sp>
      <p:sp>
        <p:nvSpPr>
          <p:cNvPr id="22" name="Text Placeholder 21">
            <a:extLst>
              <a:ext uri="{FF2B5EF4-FFF2-40B4-BE49-F238E27FC236}">
                <a16:creationId xmlns:a16="http://schemas.microsoft.com/office/drawing/2014/main" id="{322BD54C-AB8D-4B3B-836D-ABFFFE5D70BE}"/>
              </a:ext>
            </a:extLst>
          </p:cNvPr>
          <p:cNvSpPr>
            <a:spLocks noGrp="1"/>
          </p:cNvSpPr>
          <p:nvPr>
            <p:ph type="body" sz="quarter" idx="16"/>
          </p:nvPr>
        </p:nvSpPr>
        <p:spPr>
          <a:xfrm>
            <a:off x="4231042" y="652826"/>
            <a:ext cx="3433138" cy="426393"/>
          </a:xfrm>
        </p:spPr>
        <p:txBody>
          <a:bodyPr/>
          <a:lstStyle/>
          <a:p>
            <a:r>
              <a:rPr lang="en-US" dirty="0"/>
              <a:t>A comprehensive plan</a:t>
            </a:r>
          </a:p>
        </p:txBody>
      </p:sp>
      <p:sp>
        <p:nvSpPr>
          <p:cNvPr id="18" name="Text Placeholder 17">
            <a:extLst>
              <a:ext uri="{FF2B5EF4-FFF2-40B4-BE49-F238E27FC236}">
                <a16:creationId xmlns:a16="http://schemas.microsoft.com/office/drawing/2014/main" id="{62192F0C-65C9-4E6D-9314-81FB7E4DB469}"/>
              </a:ext>
            </a:extLst>
          </p:cNvPr>
          <p:cNvSpPr>
            <a:spLocks noGrp="1"/>
          </p:cNvSpPr>
          <p:nvPr>
            <p:ph type="body" sz="quarter" idx="12"/>
          </p:nvPr>
        </p:nvSpPr>
        <p:spPr>
          <a:xfrm>
            <a:off x="4231042" y="1032329"/>
            <a:ext cx="3433138" cy="2161983"/>
          </a:xfrm>
        </p:spPr>
        <p:txBody>
          <a:bodyPr/>
          <a:lstStyle/>
          <a:p>
            <a:r>
              <a:rPr lang="en-US" b="1" dirty="0"/>
              <a:t>Guides the development and growth </a:t>
            </a:r>
            <a:r>
              <a:rPr lang="en-US" dirty="0"/>
              <a:t>of a community. </a:t>
            </a:r>
            <a:r>
              <a:rPr lang="en-US" i="0" dirty="0">
                <a:effectLst/>
              </a:rPr>
              <a:t>The ultimate goal is to gather input from residents, businesses and public officials to form </a:t>
            </a:r>
            <a:r>
              <a:rPr lang="en-US" b="1" i="0" dirty="0">
                <a:effectLst/>
              </a:rPr>
              <a:t>a vision for the community.</a:t>
            </a:r>
            <a:endParaRPr lang="en-US" b="1" dirty="0"/>
          </a:p>
          <a:p>
            <a:endParaRPr lang="en-US" dirty="0"/>
          </a:p>
        </p:txBody>
      </p:sp>
      <p:sp>
        <p:nvSpPr>
          <p:cNvPr id="23" name="Text Placeholder 22">
            <a:extLst>
              <a:ext uri="{FF2B5EF4-FFF2-40B4-BE49-F238E27FC236}">
                <a16:creationId xmlns:a16="http://schemas.microsoft.com/office/drawing/2014/main" id="{B36D4B3E-84DA-44C7-A6BE-5A3E2200511C}"/>
              </a:ext>
            </a:extLst>
          </p:cNvPr>
          <p:cNvSpPr>
            <a:spLocks noGrp="1"/>
          </p:cNvSpPr>
          <p:nvPr>
            <p:ph type="body" sz="quarter" idx="17"/>
          </p:nvPr>
        </p:nvSpPr>
        <p:spPr>
          <a:xfrm>
            <a:off x="8203339" y="652826"/>
            <a:ext cx="3433138" cy="426393"/>
          </a:xfrm>
        </p:spPr>
        <p:txBody>
          <a:bodyPr/>
          <a:lstStyle/>
          <a:p>
            <a:r>
              <a:rPr lang="en-US" dirty="0"/>
              <a:t>A blueprint</a:t>
            </a:r>
          </a:p>
        </p:txBody>
      </p:sp>
      <p:sp>
        <p:nvSpPr>
          <p:cNvPr id="19" name="Text Placeholder 18">
            <a:extLst>
              <a:ext uri="{FF2B5EF4-FFF2-40B4-BE49-F238E27FC236}">
                <a16:creationId xmlns:a16="http://schemas.microsoft.com/office/drawing/2014/main" id="{41F484C5-3EB9-4664-93EB-E81179E953BB}"/>
              </a:ext>
            </a:extLst>
          </p:cNvPr>
          <p:cNvSpPr>
            <a:spLocks noGrp="1"/>
          </p:cNvSpPr>
          <p:nvPr>
            <p:ph type="body" sz="quarter" idx="13"/>
          </p:nvPr>
        </p:nvSpPr>
        <p:spPr>
          <a:xfrm>
            <a:off x="8203339" y="1032330"/>
            <a:ext cx="3433138" cy="1370672"/>
          </a:xfrm>
        </p:spPr>
        <p:txBody>
          <a:bodyPr/>
          <a:lstStyle/>
          <a:p>
            <a:r>
              <a:rPr lang="en-US" dirty="0"/>
              <a:t>Used by public officials when </a:t>
            </a:r>
            <a:r>
              <a:rPr lang="en-US" b="1" dirty="0"/>
              <a:t>making decisions regarding growth</a:t>
            </a:r>
            <a:r>
              <a:rPr lang="en-US" dirty="0"/>
              <a:t>. </a:t>
            </a:r>
          </a:p>
        </p:txBody>
      </p:sp>
      <p:sp>
        <p:nvSpPr>
          <p:cNvPr id="25" name="Text Placeholder 24">
            <a:extLst>
              <a:ext uri="{FF2B5EF4-FFF2-40B4-BE49-F238E27FC236}">
                <a16:creationId xmlns:a16="http://schemas.microsoft.com/office/drawing/2014/main" id="{FB26710D-F165-490A-A2CE-0A7D9FD8F9BA}"/>
              </a:ext>
            </a:extLst>
          </p:cNvPr>
          <p:cNvSpPr>
            <a:spLocks noGrp="1"/>
          </p:cNvSpPr>
          <p:nvPr>
            <p:ph type="body" sz="quarter" idx="19"/>
          </p:nvPr>
        </p:nvSpPr>
        <p:spPr>
          <a:xfrm>
            <a:off x="4231042" y="3164383"/>
            <a:ext cx="3433138" cy="428891"/>
          </a:xfrm>
        </p:spPr>
        <p:txBody>
          <a:bodyPr/>
          <a:lstStyle/>
          <a:p>
            <a:r>
              <a:rPr lang="en-US" dirty="0"/>
              <a:t>Goals and action steps</a:t>
            </a:r>
          </a:p>
        </p:txBody>
      </p:sp>
      <p:sp>
        <p:nvSpPr>
          <p:cNvPr id="21" name="Text Placeholder 20">
            <a:extLst>
              <a:ext uri="{FF2B5EF4-FFF2-40B4-BE49-F238E27FC236}">
                <a16:creationId xmlns:a16="http://schemas.microsoft.com/office/drawing/2014/main" id="{D5F29795-F227-44BE-8FFE-BEDE82043BB8}"/>
              </a:ext>
            </a:extLst>
          </p:cNvPr>
          <p:cNvSpPr>
            <a:spLocks noGrp="1"/>
          </p:cNvSpPr>
          <p:nvPr>
            <p:ph type="body" sz="quarter" idx="23"/>
          </p:nvPr>
        </p:nvSpPr>
        <p:spPr>
          <a:xfrm>
            <a:off x="4231042" y="3514253"/>
            <a:ext cx="3433138" cy="961350"/>
          </a:xfrm>
        </p:spPr>
        <p:txBody>
          <a:bodyPr/>
          <a:lstStyle/>
          <a:p>
            <a:r>
              <a:rPr lang="en-US" dirty="0"/>
              <a:t>Are identified to implement the established vision.</a:t>
            </a:r>
          </a:p>
        </p:txBody>
      </p:sp>
      <p:sp>
        <p:nvSpPr>
          <p:cNvPr id="45" name="Text Placeholder 44">
            <a:extLst>
              <a:ext uri="{FF2B5EF4-FFF2-40B4-BE49-F238E27FC236}">
                <a16:creationId xmlns:a16="http://schemas.microsoft.com/office/drawing/2014/main" id="{DD180B3D-49E9-46B9-A20B-5BB4BD204605}"/>
              </a:ext>
            </a:extLst>
          </p:cNvPr>
          <p:cNvSpPr>
            <a:spLocks noGrp="1"/>
          </p:cNvSpPr>
          <p:nvPr>
            <p:ph type="body" sz="quarter" idx="21"/>
          </p:nvPr>
        </p:nvSpPr>
        <p:spPr>
          <a:xfrm>
            <a:off x="8203339" y="2620561"/>
            <a:ext cx="3433138" cy="428891"/>
          </a:xfrm>
        </p:spPr>
        <p:txBody>
          <a:bodyPr/>
          <a:lstStyle/>
          <a:p>
            <a:r>
              <a:rPr lang="en-US" dirty="0"/>
              <a:t>A tool</a:t>
            </a:r>
          </a:p>
        </p:txBody>
      </p:sp>
      <p:sp>
        <p:nvSpPr>
          <p:cNvPr id="20" name="Text Placeholder 19">
            <a:extLst>
              <a:ext uri="{FF2B5EF4-FFF2-40B4-BE49-F238E27FC236}">
                <a16:creationId xmlns:a16="http://schemas.microsoft.com/office/drawing/2014/main" id="{B0C9F763-9E0D-4C82-9B80-0BC0FEBCD7FA}"/>
              </a:ext>
            </a:extLst>
          </p:cNvPr>
          <p:cNvSpPr>
            <a:spLocks noGrp="1"/>
          </p:cNvSpPr>
          <p:nvPr>
            <p:ph type="body" sz="quarter" idx="22"/>
          </p:nvPr>
        </p:nvSpPr>
        <p:spPr>
          <a:xfrm>
            <a:off x="8203339" y="3002562"/>
            <a:ext cx="3433138" cy="961350"/>
          </a:xfrm>
        </p:spPr>
        <p:txBody>
          <a:bodyPr/>
          <a:lstStyle/>
          <a:p>
            <a:r>
              <a:rPr lang="en-US" dirty="0"/>
              <a:t>For </a:t>
            </a:r>
            <a:r>
              <a:rPr lang="en-US" b="1" dirty="0"/>
              <a:t>residents to help shape their neighborhood </a:t>
            </a:r>
            <a:r>
              <a:rPr lang="en-US" dirty="0"/>
              <a:t>and a way for the community to unite around </a:t>
            </a:r>
            <a:r>
              <a:rPr lang="en-US" b="1" dirty="0"/>
              <a:t>shared values.</a:t>
            </a:r>
          </a:p>
        </p:txBody>
      </p:sp>
      <p:sp>
        <p:nvSpPr>
          <p:cNvPr id="24" name="Text Placeholder 23">
            <a:extLst>
              <a:ext uri="{FF2B5EF4-FFF2-40B4-BE49-F238E27FC236}">
                <a16:creationId xmlns:a16="http://schemas.microsoft.com/office/drawing/2014/main" id="{4AB50F20-85E8-46ED-94DD-28F720071BF3}"/>
              </a:ext>
            </a:extLst>
          </p:cNvPr>
          <p:cNvSpPr>
            <a:spLocks noGrp="1"/>
          </p:cNvSpPr>
          <p:nvPr>
            <p:ph type="body" sz="quarter" idx="18"/>
          </p:nvPr>
        </p:nvSpPr>
        <p:spPr>
          <a:xfrm>
            <a:off x="4231042" y="4581098"/>
            <a:ext cx="5827358" cy="428891"/>
          </a:xfrm>
        </p:spPr>
        <p:txBody>
          <a:bodyPr/>
          <a:lstStyle/>
          <a:p>
            <a:r>
              <a:rPr lang="en-US" dirty="0"/>
              <a:t>Addresses all aspects of the community</a:t>
            </a:r>
          </a:p>
        </p:txBody>
      </p:sp>
      <p:sp>
        <p:nvSpPr>
          <p:cNvPr id="44" name="Text Placeholder 43">
            <a:extLst>
              <a:ext uri="{FF2B5EF4-FFF2-40B4-BE49-F238E27FC236}">
                <a16:creationId xmlns:a16="http://schemas.microsoft.com/office/drawing/2014/main" id="{540F4685-F7C7-4370-AF35-F80D53D13A43}"/>
              </a:ext>
            </a:extLst>
          </p:cNvPr>
          <p:cNvSpPr>
            <a:spLocks noGrp="1"/>
          </p:cNvSpPr>
          <p:nvPr>
            <p:ph type="body" sz="quarter" idx="24"/>
          </p:nvPr>
        </p:nvSpPr>
        <p:spPr>
          <a:xfrm>
            <a:off x="4241576" y="5009989"/>
            <a:ext cx="5695526" cy="1450988"/>
          </a:xfrm>
        </p:spPr>
        <p:txBody>
          <a:bodyPr/>
          <a:lstStyle/>
          <a:p>
            <a:r>
              <a:rPr lang="en-US" dirty="0">
                <a:solidFill>
                  <a:srgbClr val="194010"/>
                </a:solidFill>
              </a:rPr>
              <a:t>Such as </a:t>
            </a:r>
            <a:r>
              <a:rPr lang="en-US" b="1" i="0" dirty="0">
                <a:solidFill>
                  <a:srgbClr val="194010"/>
                </a:solidFill>
                <a:effectLst/>
              </a:rPr>
              <a:t>land use, housing, infrastructure, economics, and recreation/open space</a:t>
            </a:r>
            <a:r>
              <a:rPr lang="en-US" i="0" dirty="0">
                <a:solidFill>
                  <a:srgbClr val="194010"/>
                </a:solidFill>
                <a:effectLst/>
              </a:rPr>
              <a:t>. A </a:t>
            </a:r>
            <a:r>
              <a:rPr lang="en-US" dirty="0">
                <a:solidFill>
                  <a:srgbClr val="194010"/>
                </a:solidFill>
              </a:rPr>
              <a:t>Comprehensive Plan should answer questions to community needs and desires. </a:t>
            </a:r>
            <a:endParaRPr lang="en-US" dirty="0"/>
          </a:p>
        </p:txBody>
      </p:sp>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3</a:t>
            </a:fld>
            <a:endParaRPr lang="en-US" dirty="0"/>
          </a:p>
        </p:txBody>
      </p:sp>
      <p:sp>
        <p:nvSpPr>
          <p:cNvPr id="2" name="Title 25">
            <a:extLst>
              <a:ext uri="{FF2B5EF4-FFF2-40B4-BE49-F238E27FC236}">
                <a16:creationId xmlns:a16="http://schemas.microsoft.com/office/drawing/2014/main" id="{B07C49F8-9129-B9D7-F92F-1A61ED726600}"/>
              </a:ext>
            </a:extLst>
          </p:cNvPr>
          <p:cNvSpPr txBox="1">
            <a:spLocks/>
          </p:cNvSpPr>
          <p:nvPr/>
        </p:nvSpPr>
        <p:spPr>
          <a:xfrm>
            <a:off x="401216" y="4140580"/>
            <a:ext cx="2786063" cy="1114847"/>
          </a:xfrm>
          <a:prstGeom prst="rect">
            <a:avLst/>
          </a:prstGeom>
          <a:ln w="28575">
            <a:solidFill>
              <a:schemeClr val="accent2"/>
            </a:solidFill>
          </a:ln>
        </p:spPr>
        <p:txBody>
          <a:bodyPr anchor="ctr"/>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r>
              <a:rPr lang="en-US" dirty="0"/>
              <a:t>What does it address?</a:t>
            </a:r>
          </a:p>
        </p:txBody>
      </p:sp>
      <p:cxnSp>
        <p:nvCxnSpPr>
          <p:cNvPr id="4" name="Straight Arrow Connector 3">
            <a:extLst>
              <a:ext uri="{FF2B5EF4-FFF2-40B4-BE49-F238E27FC236}">
                <a16:creationId xmlns:a16="http://schemas.microsoft.com/office/drawing/2014/main" id="{B597E46A-2888-BF6A-A473-A81950C4B1C8}"/>
              </a:ext>
            </a:extLst>
          </p:cNvPr>
          <p:cNvCxnSpPr/>
          <p:nvPr/>
        </p:nvCxnSpPr>
        <p:spPr>
          <a:xfrm>
            <a:off x="1794247" y="2704377"/>
            <a:ext cx="0" cy="1026368"/>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74002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6811164" y="217187"/>
            <a:ext cx="2799761" cy="932587"/>
          </a:xfrm>
        </p:spPr>
        <p:txBody>
          <a:bodyPr/>
          <a:lstStyle/>
          <a:p>
            <a:r>
              <a:rPr lang="en-US" noProof="0" dirty="0"/>
              <a:t>The process</a:t>
            </a:r>
            <a:endParaRPr lang="en-US" dirty="0"/>
          </a:p>
        </p:txBody>
      </p:sp>
      <p:pic>
        <p:nvPicPr>
          <p:cNvPr id="27" name="Picture Placeholder 26" descr="Arial view of an avenue of tree and pastures on either side">
            <a:extLst>
              <a:ext uri="{FF2B5EF4-FFF2-40B4-BE49-F238E27FC236}">
                <a16:creationId xmlns:a16="http://schemas.microsoft.com/office/drawing/2014/main" id="{290FBD7A-BEB6-4C4C-B057-7A00B6FBB7D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1" y="0"/>
            <a:ext cx="4495801" cy="6858000"/>
          </a:xfrm>
        </p:spPr>
      </p:pic>
      <p:sp>
        <p:nvSpPr>
          <p:cNvPr id="10" name="Text Placeholder 9">
            <a:extLst>
              <a:ext uri="{FF2B5EF4-FFF2-40B4-BE49-F238E27FC236}">
                <a16:creationId xmlns:a16="http://schemas.microsoft.com/office/drawing/2014/main" id="{00E7F2B6-10A7-477E-B377-78173351CB9B}"/>
              </a:ext>
            </a:extLst>
          </p:cNvPr>
          <p:cNvSpPr>
            <a:spLocks noGrp="1"/>
          </p:cNvSpPr>
          <p:nvPr>
            <p:ph type="body" sz="quarter" idx="16"/>
          </p:nvPr>
        </p:nvSpPr>
        <p:spPr>
          <a:xfrm>
            <a:off x="6096000" y="1449431"/>
            <a:ext cx="4337011" cy="426393"/>
          </a:xfrm>
        </p:spPr>
        <p:txBody>
          <a:bodyPr/>
          <a:lstStyle/>
          <a:p>
            <a:pPr algn="ctr"/>
            <a:r>
              <a:rPr lang="en-US" dirty="0"/>
              <a:t>Stakeholder committee</a:t>
            </a:r>
          </a:p>
        </p:txBody>
      </p:sp>
      <p:sp>
        <p:nvSpPr>
          <p:cNvPr id="19" name="Text Placeholder 18">
            <a:extLst>
              <a:ext uri="{FF2B5EF4-FFF2-40B4-BE49-F238E27FC236}">
                <a16:creationId xmlns:a16="http://schemas.microsoft.com/office/drawing/2014/main" id="{59BCB765-3776-41F5-B6B8-6208678A046A}"/>
              </a:ext>
            </a:extLst>
          </p:cNvPr>
          <p:cNvSpPr>
            <a:spLocks noGrp="1"/>
          </p:cNvSpPr>
          <p:nvPr>
            <p:ph type="body" sz="quarter" idx="12"/>
          </p:nvPr>
        </p:nvSpPr>
        <p:spPr>
          <a:xfrm>
            <a:off x="6513189" y="1806800"/>
            <a:ext cx="3502627" cy="1306527"/>
          </a:xfrm>
        </p:spPr>
        <p:txBody>
          <a:bodyPr/>
          <a:lstStyle/>
          <a:p>
            <a:pPr algn="ctr"/>
            <a:r>
              <a:rPr lang="en-US" dirty="0"/>
              <a:t>Provides direction for the plan.</a:t>
            </a:r>
          </a:p>
        </p:txBody>
      </p:sp>
      <p:sp>
        <p:nvSpPr>
          <p:cNvPr id="24" name="Text Placeholder 23">
            <a:extLst>
              <a:ext uri="{FF2B5EF4-FFF2-40B4-BE49-F238E27FC236}">
                <a16:creationId xmlns:a16="http://schemas.microsoft.com/office/drawing/2014/main" id="{106F3974-4943-47E8-A433-5C64B36E9463}"/>
              </a:ext>
            </a:extLst>
          </p:cNvPr>
          <p:cNvSpPr>
            <a:spLocks noGrp="1"/>
          </p:cNvSpPr>
          <p:nvPr>
            <p:ph type="body" sz="quarter" idx="18"/>
          </p:nvPr>
        </p:nvSpPr>
        <p:spPr>
          <a:xfrm>
            <a:off x="6647752" y="2489194"/>
            <a:ext cx="3126583" cy="428891"/>
          </a:xfrm>
        </p:spPr>
        <p:txBody>
          <a:bodyPr/>
          <a:lstStyle/>
          <a:p>
            <a:pPr algn="ctr"/>
            <a:r>
              <a:rPr lang="en-US" dirty="0"/>
              <a:t>Public input</a:t>
            </a:r>
          </a:p>
        </p:txBody>
      </p:sp>
      <p:sp>
        <p:nvSpPr>
          <p:cNvPr id="34" name="Text Placeholder 33">
            <a:extLst>
              <a:ext uri="{FF2B5EF4-FFF2-40B4-BE49-F238E27FC236}">
                <a16:creationId xmlns:a16="http://schemas.microsoft.com/office/drawing/2014/main" id="{3643E873-8912-4B68-8719-1C569341D6FD}"/>
              </a:ext>
            </a:extLst>
          </p:cNvPr>
          <p:cNvSpPr>
            <a:spLocks noGrp="1"/>
          </p:cNvSpPr>
          <p:nvPr>
            <p:ph type="body" sz="quarter" idx="14"/>
          </p:nvPr>
        </p:nvSpPr>
        <p:spPr>
          <a:xfrm>
            <a:off x="6701212" y="2916911"/>
            <a:ext cx="3126583" cy="1258935"/>
          </a:xfrm>
        </p:spPr>
        <p:txBody>
          <a:bodyPr/>
          <a:lstStyle/>
          <a:p>
            <a:pPr algn="ctr"/>
            <a:r>
              <a:rPr lang="en-US" dirty="0"/>
              <a:t>The public gives feedback and sessions ensure a good understanding of the community vision.</a:t>
            </a:r>
          </a:p>
        </p:txBody>
      </p:sp>
      <p:sp>
        <p:nvSpPr>
          <p:cNvPr id="25" name="Text Placeholder 24">
            <a:extLst>
              <a:ext uri="{FF2B5EF4-FFF2-40B4-BE49-F238E27FC236}">
                <a16:creationId xmlns:a16="http://schemas.microsoft.com/office/drawing/2014/main" id="{28950946-2F58-45BE-8886-7AC0149D69EA}"/>
              </a:ext>
            </a:extLst>
          </p:cNvPr>
          <p:cNvSpPr>
            <a:spLocks noGrp="1"/>
          </p:cNvSpPr>
          <p:nvPr>
            <p:ph type="body" sz="quarter" idx="19"/>
          </p:nvPr>
        </p:nvSpPr>
        <p:spPr>
          <a:xfrm>
            <a:off x="6570265" y="4528452"/>
            <a:ext cx="3281556" cy="428891"/>
          </a:xfrm>
        </p:spPr>
        <p:txBody>
          <a:bodyPr/>
          <a:lstStyle/>
          <a:p>
            <a:pPr algn="ctr"/>
            <a:r>
              <a:rPr lang="en-US" dirty="0"/>
              <a:t>Elected officials</a:t>
            </a:r>
          </a:p>
        </p:txBody>
      </p:sp>
      <p:sp>
        <p:nvSpPr>
          <p:cNvPr id="35" name="Text Placeholder 34">
            <a:extLst>
              <a:ext uri="{FF2B5EF4-FFF2-40B4-BE49-F238E27FC236}">
                <a16:creationId xmlns:a16="http://schemas.microsoft.com/office/drawing/2014/main" id="{B56B6F3A-5C12-4500-AD07-4FCE61526A57}"/>
              </a:ext>
            </a:extLst>
          </p:cNvPr>
          <p:cNvSpPr>
            <a:spLocks noGrp="1"/>
          </p:cNvSpPr>
          <p:nvPr>
            <p:ph type="body" sz="quarter" idx="15"/>
          </p:nvPr>
        </p:nvSpPr>
        <p:spPr>
          <a:xfrm>
            <a:off x="6623725" y="4958482"/>
            <a:ext cx="3281556" cy="1258935"/>
          </a:xfrm>
        </p:spPr>
        <p:txBody>
          <a:bodyPr/>
          <a:lstStyle/>
          <a:p>
            <a:pPr algn="ctr"/>
            <a:r>
              <a:rPr lang="en-US" dirty="0"/>
              <a:t>The plan is used to guide and inform future growth and development. </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4</a:t>
            </a:fld>
            <a:endParaRPr lang="en-US" dirty="0"/>
          </a:p>
        </p:txBody>
      </p:sp>
    </p:spTree>
    <p:extLst>
      <p:ext uri="{BB962C8B-B14F-4D97-AF65-F5344CB8AC3E}">
        <p14:creationId xmlns:p14="http://schemas.microsoft.com/office/powerpoint/2010/main" val="1094308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5427C766-1B7A-E4DB-1B5C-54B6FCD71CBF}"/>
              </a:ext>
            </a:extLst>
          </p:cNvPr>
          <p:cNvSpPr>
            <a:spLocks noGrp="1"/>
          </p:cNvSpPr>
          <p:nvPr>
            <p:ph type="sldNum" sz="quarter" idx="4"/>
          </p:nvPr>
        </p:nvSpPr>
        <p:spPr/>
        <p:txBody>
          <a:bodyPr/>
          <a:lstStyle/>
          <a:p>
            <a:fld id="{EA87306C-81BA-4795-A5CA-9392456A8C1E}" type="slidenum">
              <a:rPr lang="en-US" smtClean="0"/>
              <a:pPr/>
              <a:t>5</a:t>
            </a:fld>
            <a:endParaRPr lang="en-US" dirty="0"/>
          </a:p>
        </p:txBody>
      </p:sp>
      <p:cxnSp>
        <p:nvCxnSpPr>
          <p:cNvPr id="14" name="Straight Connector 13">
            <a:extLst>
              <a:ext uri="{FF2B5EF4-FFF2-40B4-BE49-F238E27FC236}">
                <a16:creationId xmlns:a16="http://schemas.microsoft.com/office/drawing/2014/main" id="{C7837653-1E34-2864-6E9A-249BF46AA764}"/>
              </a:ext>
            </a:extLst>
          </p:cNvPr>
          <p:cNvCxnSpPr>
            <a:cxnSpLocks/>
          </p:cNvCxnSpPr>
          <p:nvPr/>
        </p:nvCxnSpPr>
        <p:spPr>
          <a:xfrm>
            <a:off x="6018999" y="1250584"/>
            <a:ext cx="61" cy="5363280"/>
          </a:xfrm>
          <a:prstGeom prst="line">
            <a:avLst/>
          </a:prstGeom>
        </p:spPr>
        <p:style>
          <a:lnRef idx="1">
            <a:schemeClr val="accent4"/>
          </a:lnRef>
          <a:fillRef idx="0">
            <a:schemeClr val="accent4"/>
          </a:fillRef>
          <a:effectRef idx="0">
            <a:schemeClr val="accent4"/>
          </a:effectRef>
          <a:fontRef idx="minor">
            <a:schemeClr val="tx1"/>
          </a:fontRef>
        </p:style>
      </p:cxnSp>
      <p:sp>
        <p:nvSpPr>
          <p:cNvPr id="15" name="TextBox 14">
            <a:extLst>
              <a:ext uri="{FF2B5EF4-FFF2-40B4-BE49-F238E27FC236}">
                <a16:creationId xmlns:a16="http://schemas.microsoft.com/office/drawing/2014/main" id="{4D0609A9-06B0-6FB0-D2EA-54EA896E1163}"/>
              </a:ext>
            </a:extLst>
          </p:cNvPr>
          <p:cNvSpPr txBox="1"/>
          <p:nvPr/>
        </p:nvSpPr>
        <p:spPr>
          <a:xfrm>
            <a:off x="1727536" y="1245596"/>
            <a:ext cx="2242910" cy="461665"/>
          </a:xfrm>
          <a:prstGeom prst="rect">
            <a:avLst/>
          </a:prstGeom>
          <a:noFill/>
        </p:spPr>
        <p:txBody>
          <a:bodyPr wrap="square" rtlCol="0">
            <a:spAutoFit/>
          </a:bodyPr>
          <a:lstStyle/>
          <a:p>
            <a:pPr algn="ctr"/>
            <a:r>
              <a:rPr lang="en-US" sz="2400" dirty="0">
                <a:ln w="0"/>
                <a:solidFill>
                  <a:schemeClr val="accent5">
                    <a:lumMod val="50000"/>
                  </a:schemeClr>
                </a:solidFill>
                <a:latin typeface="+mj-lt"/>
              </a:rPr>
              <a:t>STRENGTHS </a:t>
            </a:r>
          </a:p>
        </p:txBody>
      </p:sp>
      <p:sp>
        <p:nvSpPr>
          <p:cNvPr id="19" name="TextBox 18">
            <a:extLst>
              <a:ext uri="{FF2B5EF4-FFF2-40B4-BE49-F238E27FC236}">
                <a16:creationId xmlns:a16="http://schemas.microsoft.com/office/drawing/2014/main" id="{0B0F7C3B-B382-1A49-F5D4-412C7951E3D4}"/>
              </a:ext>
            </a:extLst>
          </p:cNvPr>
          <p:cNvSpPr txBox="1"/>
          <p:nvPr/>
        </p:nvSpPr>
        <p:spPr>
          <a:xfrm>
            <a:off x="6485362" y="1779706"/>
            <a:ext cx="491822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Lack of parks, lack of walkability</a:t>
            </a:r>
          </a:p>
          <a:p>
            <a:pPr marL="285750" indent="-285750">
              <a:buFont typeface="Arial" panose="020B0604020202020204" pitchFamily="34" charset="0"/>
              <a:buChar char="•"/>
            </a:pPr>
            <a:r>
              <a:rPr lang="en-US" dirty="0"/>
              <a:t>Community is divided north to south</a:t>
            </a:r>
          </a:p>
          <a:p>
            <a:pPr marL="742950" lvl="1" indent="-285750">
              <a:buFont typeface="Arial" panose="020B0604020202020204" pitchFamily="34" charset="0"/>
              <a:buChar char="•"/>
            </a:pPr>
            <a:r>
              <a:rPr lang="en-US" dirty="0"/>
              <a:t>Over schools and development</a:t>
            </a:r>
          </a:p>
          <a:p>
            <a:pPr marL="285750" indent="-285750">
              <a:buFont typeface="Arial" panose="020B0604020202020204" pitchFamily="34" charset="0"/>
              <a:buChar char="•"/>
            </a:pPr>
            <a:r>
              <a:rPr lang="en-US" dirty="0"/>
              <a:t>Large size prevents crossover between opposing viewpoints</a:t>
            </a:r>
          </a:p>
          <a:p>
            <a:pPr marL="285750" indent="-285750">
              <a:buFont typeface="Arial" panose="020B0604020202020204" pitchFamily="34" charset="0"/>
              <a:buChar char="•"/>
            </a:pPr>
            <a:r>
              <a:rPr lang="en-US" dirty="0"/>
              <a:t>Large floodplain</a:t>
            </a:r>
          </a:p>
        </p:txBody>
      </p:sp>
      <p:sp>
        <p:nvSpPr>
          <p:cNvPr id="20" name="TextBox 19">
            <a:extLst>
              <a:ext uri="{FF2B5EF4-FFF2-40B4-BE49-F238E27FC236}">
                <a16:creationId xmlns:a16="http://schemas.microsoft.com/office/drawing/2014/main" id="{60E81570-A8C7-368A-9C32-FF66A26342C8}"/>
              </a:ext>
            </a:extLst>
          </p:cNvPr>
          <p:cNvSpPr txBox="1"/>
          <p:nvPr/>
        </p:nvSpPr>
        <p:spPr>
          <a:xfrm>
            <a:off x="581577" y="4273740"/>
            <a:ext cx="4534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JEDD</a:t>
            </a:r>
          </a:p>
          <a:p>
            <a:pPr marL="285750" indent="-285750">
              <a:buFont typeface="Arial" panose="020B0604020202020204" pitchFamily="34" charset="0"/>
              <a:buChar char="•"/>
            </a:pPr>
            <a:r>
              <a:rPr lang="en-US" dirty="0"/>
              <a:t>Zoning Code has room for improvement</a:t>
            </a:r>
          </a:p>
          <a:p>
            <a:pPr marL="285750" indent="-285750">
              <a:buFont typeface="Arial" panose="020B0604020202020204" pitchFamily="34" charset="0"/>
              <a:buChar char="•"/>
            </a:pPr>
            <a:r>
              <a:rPr lang="en-US" dirty="0"/>
              <a:t>Potential ability to balance growth and maintaining farmland &amp; open spaces</a:t>
            </a:r>
          </a:p>
          <a:p>
            <a:pPr marL="285750" indent="-285750">
              <a:buFont typeface="Arial" panose="020B0604020202020204" pitchFamily="34" charset="0"/>
              <a:buChar char="•"/>
            </a:pPr>
            <a:r>
              <a:rPr lang="en-US" dirty="0"/>
              <a:t>Potential to improve relations with surrounding communities</a:t>
            </a:r>
          </a:p>
          <a:p>
            <a:pPr marL="285750" indent="-285750">
              <a:buFont typeface="Arial" panose="020B0604020202020204" pitchFamily="34" charset="0"/>
              <a:buChar char="•"/>
            </a:pPr>
            <a:r>
              <a:rPr lang="en-US" dirty="0"/>
              <a:t>Water &amp; sewer</a:t>
            </a:r>
          </a:p>
        </p:txBody>
      </p:sp>
      <p:sp>
        <p:nvSpPr>
          <p:cNvPr id="21" name="TextBox 20">
            <a:extLst>
              <a:ext uri="{FF2B5EF4-FFF2-40B4-BE49-F238E27FC236}">
                <a16:creationId xmlns:a16="http://schemas.microsoft.com/office/drawing/2014/main" id="{053DC718-5FAB-9712-7881-65714AC81E5D}"/>
              </a:ext>
            </a:extLst>
          </p:cNvPr>
          <p:cNvSpPr txBox="1"/>
          <p:nvPr/>
        </p:nvSpPr>
        <p:spPr>
          <a:xfrm>
            <a:off x="6485362" y="4550739"/>
            <a:ext cx="517568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Large floodplain</a:t>
            </a:r>
          </a:p>
          <a:p>
            <a:pPr marL="285750" indent="-285750">
              <a:buFont typeface="Arial" panose="020B0604020202020204" pitchFamily="34" charset="0"/>
              <a:buChar char="•"/>
            </a:pPr>
            <a:r>
              <a:rPr lang="en-US" dirty="0"/>
              <a:t>Rural lifestyle &amp; aesthetic threatened by development</a:t>
            </a:r>
          </a:p>
          <a:p>
            <a:pPr marL="285750" indent="-285750">
              <a:buFont typeface="Arial" panose="020B0604020202020204" pitchFamily="34" charset="0"/>
              <a:buChar char="•"/>
            </a:pPr>
            <a:r>
              <a:rPr lang="en-US" dirty="0"/>
              <a:t>Route 37 – Development may put pressure on traffic and roads on this corridor</a:t>
            </a:r>
          </a:p>
          <a:p>
            <a:pPr marL="285750" indent="-285750">
              <a:buFont typeface="Arial" panose="020B0604020202020204" pitchFamily="34" charset="0"/>
              <a:buChar char="•"/>
            </a:pPr>
            <a:r>
              <a:rPr lang="en-US" dirty="0"/>
              <a:t>Water &amp; sewer</a:t>
            </a:r>
          </a:p>
        </p:txBody>
      </p:sp>
      <p:cxnSp>
        <p:nvCxnSpPr>
          <p:cNvPr id="22" name="Straight Arrow Connector 21">
            <a:extLst>
              <a:ext uri="{FF2B5EF4-FFF2-40B4-BE49-F238E27FC236}">
                <a16:creationId xmlns:a16="http://schemas.microsoft.com/office/drawing/2014/main" id="{D76B8A96-8FBA-E407-53F0-63AFCDDCE2F1}"/>
              </a:ext>
            </a:extLst>
          </p:cNvPr>
          <p:cNvCxnSpPr>
            <a:cxnSpLocks/>
          </p:cNvCxnSpPr>
          <p:nvPr/>
        </p:nvCxnSpPr>
        <p:spPr>
          <a:xfrm>
            <a:off x="2620201" y="6105437"/>
            <a:ext cx="3838846" cy="0"/>
          </a:xfrm>
          <a:prstGeom prst="straightConnector1">
            <a:avLst/>
          </a:prstGeom>
          <a:ln w="3810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FE0BCD66-8CBB-C1B6-BA09-211E0AC3E711}"/>
              </a:ext>
            </a:extLst>
          </p:cNvPr>
          <p:cNvSpPr txBox="1"/>
          <p:nvPr/>
        </p:nvSpPr>
        <p:spPr>
          <a:xfrm>
            <a:off x="7817903" y="1250584"/>
            <a:ext cx="2242910" cy="461665"/>
          </a:xfrm>
          <a:prstGeom prst="rect">
            <a:avLst/>
          </a:prstGeom>
          <a:noFill/>
        </p:spPr>
        <p:txBody>
          <a:bodyPr wrap="square" rtlCol="0">
            <a:spAutoFit/>
          </a:bodyPr>
          <a:lstStyle/>
          <a:p>
            <a:pPr algn="ctr"/>
            <a:r>
              <a:rPr lang="en-US" sz="2400" dirty="0">
                <a:ln w="0"/>
                <a:solidFill>
                  <a:schemeClr val="accent5">
                    <a:lumMod val="50000"/>
                  </a:schemeClr>
                </a:solidFill>
                <a:latin typeface="+mj-lt"/>
              </a:rPr>
              <a:t>WEAKNESSES</a:t>
            </a:r>
            <a:endParaRPr lang="en-US" dirty="0">
              <a:ln w="0"/>
              <a:solidFill>
                <a:schemeClr val="accent5">
                  <a:lumMod val="50000"/>
                </a:schemeClr>
              </a:solidFill>
              <a:latin typeface="+mj-lt"/>
            </a:endParaRPr>
          </a:p>
        </p:txBody>
      </p:sp>
      <p:sp>
        <p:nvSpPr>
          <p:cNvPr id="24" name="TextBox 23">
            <a:extLst>
              <a:ext uri="{FF2B5EF4-FFF2-40B4-BE49-F238E27FC236}">
                <a16:creationId xmlns:a16="http://schemas.microsoft.com/office/drawing/2014/main" id="{85F234F6-E3D8-80F8-DF55-7054C3BBE926}"/>
              </a:ext>
            </a:extLst>
          </p:cNvPr>
          <p:cNvSpPr txBox="1"/>
          <p:nvPr/>
        </p:nvSpPr>
        <p:spPr>
          <a:xfrm>
            <a:off x="7894103" y="3938897"/>
            <a:ext cx="2457349" cy="461665"/>
          </a:xfrm>
          <a:prstGeom prst="rect">
            <a:avLst/>
          </a:prstGeom>
          <a:noFill/>
        </p:spPr>
        <p:txBody>
          <a:bodyPr wrap="square" rtlCol="0">
            <a:spAutoFit/>
          </a:bodyPr>
          <a:lstStyle/>
          <a:p>
            <a:pPr algn="ctr"/>
            <a:r>
              <a:rPr lang="en-US" sz="2400" dirty="0">
                <a:ln w="0"/>
                <a:solidFill>
                  <a:schemeClr val="accent5">
                    <a:lumMod val="50000"/>
                  </a:schemeClr>
                </a:solidFill>
                <a:latin typeface="+mj-lt"/>
              </a:rPr>
              <a:t>OPPORTUNITIES</a:t>
            </a:r>
            <a:r>
              <a:rPr lang="en-US" dirty="0">
                <a:ln w="0"/>
                <a:solidFill>
                  <a:schemeClr val="accent5">
                    <a:lumMod val="50000"/>
                  </a:schemeClr>
                </a:solidFill>
                <a:latin typeface="+mj-lt"/>
              </a:rPr>
              <a:t> </a:t>
            </a:r>
          </a:p>
        </p:txBody>
      </p:sp>
      <p:sp>
        <p:nvSpPr>
          <p:cNvPr id="25" name="TextBox 24">
            <a:extLst>
              <a:ext uri="{FF2B5EF4-FFF2-40B4-BE49-F238E27FC236}">
                <a16:creationId xmlns:a16="http://schemas.microsoft.com/office/drawing/2014/main" id="{B7707AAA-8E9B-82A9-38AF-E722FD0F3A45}"/>
              </a:ext>
            </a:extLst>
          </p:cNvPr>
          <p:cNvSpPr txBox="1"/>
          <p:nvPr/>
        </p:nvSpPr>
        <p:spPr>
          <a:xfrm>
            <a:off x="1727536" y="3938897"/>
            <a:ext cx="2242910" cy="461665"/>
          </a:xfrm>
          <a:prstGeom prst="rect">
            <a:avLst/>
          </a:prstGeom>
          <a:noFill/>
        </p:spPr>
        <p:txBody>
          <a:bodyPr wrap="square" rtlCol="0">
            <a:spAutoFit/>
          </a:bodyPr>
          <a:lstStyle/>
          <a:p>
            <a:pPr algn="ctr"/>
            <a:r>
              <a:rPr lang="en-US" sz="2400" dirty="0">
                <a:ln w="0"/>
                <a:solidFill>
                  <a:schemeClr val="accent5">
                    <a:lumMod val="50000"/>
                  </a:schemeClr>
                </a:solidFill>
                <a:latin typeface="+mj-lt"/>
              </a:rPr>
              <a:t>THREATS</a:t>
            </a:r>
            <a:endParaRPr lang="en-US" dirty="0">
              <a:ln w="0"/>
              <a:solidFill>
                <a:schemeClr val="accent5">
                  <a:lumMod val="50000"/>
                </a:schemeClr>
              </a:solidFill>
              <a:latin typeface="+mj-lt"/>
            </a:endParaRPr>
          </a:p>
        </p:txBody>
      </p:sp>
      <p:sp>
        <p:nvSpPr>
          <p:cNvPr id="28" name="TextBox 27">
            <a:extLst>
              <a:ext uri="{FF2B5EF4-FFF2-40B4-BE49-F238E27FC236}">
                <a16:creationId xmlns:a16="http://schemas.microsoft.com/office/drawing/2014/main" id="{9A8E67D9-27C0-68AF-BD2F-E728CF33083E}"/>
              </a:ext>
            </a:extLst>
          </p:cNvPr>
          <p:cNvSpPr txBox="1"/>
          <p:nvPr/>
        </p:nvSpPr>
        <p:spPr>
          <a:xfrm>
            <a:off x="461581" y="1622769"/>
            <a:ext cx="555741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Existing Zoning</a:t>
            </a:r>
          </a:p>
          <a:p>
            <a:pPr marL="742950" lvl="1" indent="-285750">
              <a:buFont typeface="Arial" panose="020B0604020202020204" pitchFamily="34" charset="0"/>
              <a:buChar char="•"/>
            </a:pPr>
            <a:r>
              <a:rPr lang="en-US" dirty="0"/>
              <a:t>A good starting point to grow from</a:t>
            </a:r>
          </a:p>
          <a:p>
            <a:pPr marL="285750" indent="-285750">
              <a:buFont typeface="Arial" panose="020B0604020202020204" pitchFamily="34" charset="0"/>
              <a:buChar char="•"/>
            </a:pPr>
            <a:r>
              <a:rPr lang="en-US" dirty="0"/>
              <a:t>Recently completed economic development plan</a:t>
            </a:r>
          </a:p>
          <a:p>
            <a:pPr marL="285750" indent="-285750">
              <a:buFont typeface="Arial" panose="020B0604020202020204" pitchFamily="34" charset="0"/>
              <a:buChar char="•"/>
            </a:pPr>
            <a:r>
              <a:rPr lang="en-US" dirty="0"/>
              <a:t>Untapped potential </a:t>
            </a:r>
          </a:p>
          <a:p>
            <a:pPr marL="285750" indent="-285750">
              <a:buFont typeface="Arial" panose="020B0604020202020204" pitchFamily="34" charset="0"/>
              <a:buChar char="•"/>
            </a:pPr>
            <a:r>
              <a:rPr lang="en-US" dirty="0"/>
              <a:t>Accessibility </a:t>
            </a:r>
          </a:p>
          <a:p>
            <a:pPr marL="742950" lvl="1" indent="-285750">
              <a:buFont typeface="Arial" panose="020B0604020202020204" pitchFamily="34" charset="0"/>
              <a:buChar char="•"/>
            </a:pPr>
            <a:r>
              <a:rPr lang="en-US" dirty="0"/>
              <a:t>Proximity to I-70, other towns and municipalities</a:t>
            </a:r>
          </a:p>
        </p:txBody>
      </p:sp>
      <p:cxnSp>
        <p:nvCxnSpPr>
          <p:cNvPr id="29" name="Straight Connector 28">
            <a:extLst>
              <a:ext uri="{FF2B5EF4-FFF2-40B4-BE49-F238E27FC236}">
                <a16:creationId xmlns:a16="http://schemas.microsoft.com/office/drawing/2014/main" id="{6AEFEEEB-886B-D632-5F1A-73200DC7FDE9}"/>
              </a:ext>
            </a:extLst>
          </p:cNvPr>
          <p:cNvCxnSpPr>
            <a:cxnSpLocks/>
          </p:cNvCxnSpPr>
          <p:nvPr/>
        </p:nvCxnSpPr>
        <p:spPr>
          <a:xfrm flipH="1" flipV="1">
            <a:off x="271170" y="3849138"/>
            <a:ext cx="11783620" cy="864"/>
          </a:xfrm>
          <a:prstGeom prst="line">
            <a:avLst/>
          </a:prstGeom>
        </p:spPr>
        <p:style>
          <a:lnRef idx="1">
            <a:schemeClr val="accent4"/>
          </a:lnRef>
          <a:fillRef idx="0">
            <a:schemeClr val="accent4"/>
          </a:fillRef>
          <a:effectRef idx="0">
            <a:schemeClr val="accent4"/>
          </a:effectRef>
          <a:fontRef idx="minor">
            <a:schemeClr val="tx1"/>
          </a:fontRef>
        </p:style>
      </p:cxnSp>
      <p:cxnSp>
        <p:nvCxnSpPr>
          <p:cNvPr id="37" name="Straight Arrow Connector 36">
            <a:extLst>
              <a:ext uri="{FF2B5EF4-FFF2-40B4-BE49-F238E27FC236}">
                <a16:creationId xmlns:a16="http://schemas.microsoft.com/office/drawing/2014/main" id="{CEA7BCE9-4CA8-D5E5-A9A1-A1BA6BEFCDB9}"/>
              </a:ext>
            </a:extLst>
          </p:cNvPr>
          <p:cNvCxnSpPr>
            <a:cxnSpLocks/>
          </p:cNvCxnSpPr>
          <p:nvPr/>
        </p:nvCxnSpPr>
        <p:spPr>
          <a:xfrm>
            <a:off x="7189733" y="3534032"/>
            <a:ext cx="0" cy="1016707"/>
          </a:xfrm>
          <a:prstGeom prst="straightConnector1">
            <a:avLst/>
          </a:prstGeom>
          <a:ln w="3810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9" name="TextBox 38">
            <a:extLst>
              <a:ext uri="{FF2B5EF4-FFF2-40B4-BE49-F238E27FC236}">
                <a16:creationId xmlns:a16="http://schemas.microsoft.com/office/drawing/2014/main" id="{5244F225-AA3A-5C22-C4EF-0F4FBA50937C}"/>
              </a:ext>
            </a:extLst>
          </p:cNvPr>
          <p:cNvSpPr txBox="1"/>
          <p:nvPr/>
        </p:nvSpPr>
        <p:spPr>
          <a:xfrm>
            <a:off x="1353874" y="298638"/>
            <a:ext cx="9484251" cy="461665"/>
          </a:xfrm>
          <a:prstGeom prst="rect">
            <a:avLst/>
          </a:prstGeom>
          <a:noFill/>
        </p:spPr>
        <p:txBody>
          <a:bodyPr wrap="square" rtlCol="0">
            <a:spAutoFit/>
          </a:bodyPr>
          <a:lstStyle/>
          <a:p>
            <a:pPr algn="ctr"/>
            <a:r>
              <a:rPr lang="en-US" sz="2400" dirty="0">
                <a:ln w="0"/>
                <a:solidFill>
                  <a:schemeClr val="accent2"/>
                </a:solidFill>
                <a:latin typeface="+mj-lt"/>
              </a:rPr>
              <a:t>SWOT DEVELOPED BY STAKEHOLDER COMMITTEE </a:t>
            </a:r>
          </a:p>
        </p:txBody>
      </p:sp>
      <p:sp>
        <p:nvSpPr>
          <p:cNvPr id="40" name="Rectangle 39">
            <a:extLst>
              <a:ext uri="{FF2B5EF4-FFF2-40B4-BE49-F238E27FC236}">
                <a16:creationId xmlns:a16="http://schemas.microsoft.com/office/drawing/2014/main" id="{720E217A-BF8A-92E5-9E67-3A53381CA57D}"/>
              </a:ext>
              <a:ext uri="{C183D7F6-B498-43B3-948B-1728B52AA6E4}">
                <adec:decorative xmlns:adec="http://schemas.microsoft.com/office/drawing/2017/decorative" val="1"/>
              </a:ext>
            </a:extLst>
          </p:cNvPr>
          <p:cNvSpPr/>
          <p:nvPr/>
        </p:nvSpPr>
        <p:spPr>
          <a:xfrm>
            <a:off x="2075937" y="244533"/>
            <a:ext cx="8174086" cy="59026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7933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838200" y="260846"/>
            <a:ext cx="10515600" cy="994835"/>
          </a:xfrm>
        </p:spPr>
        <p:txBody>
          <a:bodyPr/>
          <a:lstStyle/>
          <a:p>
            <a:r>
              <a:rPr lang="en-US" noProof="0" dirty="0"/>
              <a:t>Existing development pressures</a:t>
            </a:r>
            <a:endParaRPr lang="en-US" dirty="0"/>
          </a:p>
        </p:txBody>
      </p:sp>
      <p:sp>
        <p:nvSpPr>
          <p:cNvPr id="77" name="Text Placeholder 76">
            <a:extLst>
              <a:ext uri="{FF2B5EF4-FFF2-40B4-BE49-F238E27FC236}">
                <a16:creationId xmlns:a16="http://schemas.microsoft.com/office/drawing/2014/main" id="{F8450002-65CC-44ED-9FA3-79F17962B3B5}"/>
              </a:ext>
            </a:extLst>
          </p:cNvPr>
          <p:cNvSpPr>
            <a:spLocks noGrp="1"/>
          </p:cNvSpPr>
          <p:nvPr>
            <p:ph type="body" sz="quarter" idx="20"/>
          </p:nvPr>
        </p:nvSpPr>
        <p:spPr>
          <a:xfrm>
            <a:off x="6303400" y="3608439"/>
            <a:ext cx="2351446" cy="491509"/>
          </a:xfrm>
        </p:spPr>
        <p:txBody>
          <a:bodyPr/>
          <a:lstStyle/>
          <a:p>
            <a:r>
              <a:rPr lang="en-ZA" dirty="0"/>
              <a:t>Tested</a:t>
            </a:r>
            <a:endParaRPr lang="en-US" dirty="0"/>
          </a:p>
        </p:txBody>
      </p:sp>
      <p:sp>
        <p:nvSpPr>
          <p:cNvPr id="76" name="Text Placeholder 75">
            <a:extLst>
              <a:ext uri="{FF2B5EF4-FFF2-40B4-BE49-F238E27FC236}">
                <a16:creationId xmlns:a16="http://schemas.microsoft.com/office/drawing/2014/main" id="{C5E5A4C4-6086-4F2D-BF5F-1A909411BAA3}"/>
              </a:ext>
            </a:extLst>
          </p:cNvPr>
          <p:cNvSpPr>
            <a:spLocks noGrp="1"/>
          </p:cNvSpPr>
          <p:nvPr>
            <p:ph type="body" sz="quarter" idx="19"/>
          </p:nvPr>
        </p:nvSpPr>
        <p:spPr>
          <a:xfrm>
            <a:off x="6303400" y="4036041"/>
            <a:ext cx="2351446" cy="1704547"/>
          </a:xfrm>
        </p:spPr>
        <p:txBody>
          <a:bodyPr/>
          <a:lstStyle/>
          <a:p>
            <a:r>
              <a:rPr lang="en-ZA" dirty="0"/>
              <a:t>Conducted testing with young farmers in the area</a:t>
            </a:r>
            <a:endParaRPr lang="en-US" dirty="0"/>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6</a:t>
            </a:fld>
            <a:endParaRPr lang="en-US" dirty="0"/>
          </a:p>
        </p:txBody>
      </p:sp>
      <p:sp>
        <p:nvSpPr>
          <p:cNvPr id="16" name="Text Placeholder 78">
            <a:extLst>
              <a:ext uri="{FF2B5EF4-FFF2-40B4-BE49-F238E27FC236}">
                <a16:creationId xmlns:a16="http://schemas.microsoft.com/office/drawing/2014/main" id="{D6712F11-6D5D-E5A9-D932-59E09517402F}"/>
              </a:ext>
            </a:extLst>
          </p:cNvPr>
          <p:cNvSpPr txBox="1">
            <a:spLocks/>
          </p:cNvSpPr>
          <p:nvPr/>
        </p:nvSpPr>
        <p:spPr>
          <a:xfrm>
            <a:off x="165907" y="4227279"/>
            <a:ext cx="2498963" cy="49150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Regional growth</a:t>
            </a:r>
            <a:endParaRPr lang="en-US" dirty="0"/>
          </a:p>
        </p:txBody>
      </p:sp>
      <p:sp>
        <p:nvSpPr>
          <p:cNvPr id="17" name="Text Placeholder 77">
            <a:extLst>
              <a:ext uri="{FF2B5EF4-FFF2-40B4-BE49-F238E27FC236}">
                <a16:creationId xmlns:a16="http://schemas.microsoft.com/office/drawing/2014/main" id="{A79E583F-D864-5A01-BF54-13DBC0A5CB72}"/>
              </a:ext>
            </a:extLst>
          </p:cNvPr>
          <p:cNvSpPr txBox="1">
            <a:spLocks/>
          </p:cNvSpPr>
          <p:nvPr/>
        </p:nvSpPr>
        <p:spPr>
          <a:xfrm>
            <a:off x="-98274" y="4678036"/>
            <a:ext cx="3044478" cy="1704547"/>
          </a:xfrm>
          <a:prstGeom prst="rect">
            <a:avLst/>
          </a:prstGeom>
        </p:spPr>
        <p:txBody>
          <a:bodyPr anchor="t"/>
          <a:lstStyle>
            <a:lvl1pPr marL="0" indent="0" algn="ctr" defTabSz="914400" rtl="0" eaLnBrk="1" latinLnBrk="0" hangingPunct="1">
              <a:lnSpc>
                <a:spcPct val="100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While Intel is important, Central Ohio is seeing general growth.</a:t>
            </a:r>
            <a:endParaRPr lang="en-US" dirty="0"/>
          </a:p>
        </p:txBody>
      </p:sp>
      <p:sp>
        <p:nvSpPr>
          <p:cNvPr id="18" name="Text Placeholder 77">
            <a:extLst>
              <a:ext uri="{FF2B5EF4-FFF2-40B4-BE49-F238E27FC236}">
                <a16:creationId xmlns:a16="http://schemas.microsoft.com/office/drawing/2014/main" id="{94E6A337-6D7C-1EA6-E7A6-CE092F58FBC1}"/>
              </a:ext>
            </a:extLst>
          </p:cNvPr>
          <p:cNvSpPr txBox="1">
            <a:spLocks/>
          </p:cNvSpPr>
          <p:nvPr/>
        </p:nvSpPr>
        <p:spPr>
          <a:xfrm>
            <a:off x="2831470" y="4678036"/>
            <a:ext cx="2729377" cy="1182980"/>
          </a:xfrm>
          <a:prstGeom prst="rect">
            <a:avLst/>
          </a:prstGeom>
        </p:spPr>
        <p:txBody>
          <a:bodyPr anchor="t"/>
          <a:lstStyle>
            <a:lvl1pPr marL="0" indent="0" algn="ctr" defTabSz="914400" rtl="0" eaLnBrk="1" latinLnBrk="0" hangingPunct="1">
              <a:lnSpc>
                <a:spcPct val="100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Proximity to major routes  makes Union Township attractive to developers.</a:t>
            </a:r>
            <a:endParaRPr lang="en-US" dirty="0"/>
          </a:p>
        </p:txBody>
      </p:sp>
      <p:sp>
        <p:nvSpPr>
          <p:cNvPr id="19" name="Text Placeholder 78">
            <a:extLst>
              <a:ext uri="{FF2B5EF4-FFF2-40B4-BE49-F238E27FC236}">
                <a16:creationId xmlns:a16="http://schemas.microsoft.com/office/drawing/2014/main" id="{57415AE9-C81F-AEAE-855D-EC419531B9BB}"/>
              </a:ext>
            </a:extLst>
          </p:cNvPr>
          <p:cNvSpPr txBox="1">
            <a:spLocks/>
          </p:cNvSpPr>
          <p:nvPr/>
        </p:nvSpPr>
        <p:spPr>
          <a:xfrm>
            <a:off x="3004044" y="4227279"/>
            <a:ext cx="2498963" cy="49150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proximity</a:t>
            </a:r>
            <a:endParaRPr lang="en-US" dirty="0"/>
          </a:p>
        </p:txBody>
      </p:sp>
      <p:sp>
        <p:nvSpPr>
          <p:cNvPr id="20" name="Rectangle 19">
            <a:extLst>
              <a:ext uri="{FF2B5EF4-FFF2-40B4-BE49-F238E27FC236}">
                <a16:creationId xmlns:a16="http://schemas.microsoft.com/office/drawing/2014/main" id="{F2D77560-5D09-C892-5E2D-25E0001943E8}"/>
              </a:ext>
            </a:extLst>
          </p:cNvPr>
          <p:cNvSpPr>
            <a:spLocks noGrp="1" noRot="1" noMove="1" noResize="1" noEditPoints="1" noAdjustHandles="1" noChangeArrowheads="1" noChangeShapeType="1"/>
          </p:cNvSpPr>
          <p:nvPr/>
        </p:nvSpPr>
        <p:spPr>
          <a:xfrm>
            <a:off x="0" y="1509823"/>
            <a:ext cx="12192000" cy="7347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 Placeholder 78">
            <a:extLst>
              <a:ext uri="{FF2B5EF4-FFF2-40B4-BE49-F238E27FC236}">
                <a16:creationId xmlns:a16="http://schemas.microsoft.com/office/drawing/2014/main" id="{3ECFAB54-2FAE-44AC-A18F-60ABE9A74175}"/>
              </a:ext>
            </a:extLst>
          </p:cNvPr>
          <p:cNvSpPr>
            <a:spLocks noGrp="1"/>
          </p:cNvSpPr>
          <p:nvPr>
            <p:ph type="body" sz="quarter" idx="22"/>
          </p:nvPr>
        </p:nvSpPr>
        <p:spPr>
          <a:xfrm>
            <a:off x="351747" y="2135220"/>
            <a:ext cx="2351446" cy="491509"/>
          </a:xfrm>
        </p:spPr>
        <p:txBody>
          <a:bodyPr/>
          <a:lstStyle/>
          <a:p>
            <a:r>
              <a:rPr lang="en-ZA" dirty="0"/>
              <a:t>intel</a:t>
            </a:r>
            <a:endParaRPr lang="en-US" dirty="0"/>
          </a:p>
        </p:txBody>
      </p:sp>
      <p:sp>
        <p:nvSpPr>
          <p:cNvPr id="78" name="Text Placeholder 77">
            <a:extLst>
              <a:ext uri="{FF2B5EF4-FFF2-40B4-BE49-F238E27FC236}">
                <a16:creationId xmlns:a16="http://schemas.microsoft.com/office/drawing/2014/main" id="{DF2F3071-377B-4538-8351-AE48F52BD1CC}"/>
              </a:ext>
            </a:extLst>
          </p:cNvPr>
          <p:cNvSpPr>
            <a:spLocks noGrp="1"/>
          </p:cNvSpPr>
          <p:nvPr>
            <p:ph type="body" sz="quarter" idx="21"/>
          </p:nvPr>
        </p:nvSpPr>
        <p:spPr>
          <a:xfrm>
            <a:off x="144395" y="2546758"/>
            <a:ext cx="2774797" cy="1704547"/>
          </a:xfrm>
        </p:spPr>
        <p:txBody>
          <a:bodyPr/>
          <a:lstStyle/>
          <a:p>
            <a:r>
              <a:rPr lang="en-ZA" dirty="0"/>
              <a:t>Expected to create over 20,000 direct and indirect jobs. Housing is needed in the region to support this growth.</a:t>
            </a:r>
            <a:endParaRPr lang="en-US" dirty="0"/>
          </a:p>
        </p:txBody>
      </p:sp>
      <p:sp>
        <p:nvSpPr>
          <p:cNvPr id="62" name="Text Placeholder 61">
            <a:extLst>
              <a:ext uri="{FF2B5EF4-FFF2-40B4-BE49-F238E27FC236}">
                <a16:creationId xmlns:a16="http://schemas.microsoft.com/office/drawing/2014/main" id="{F3A35CB8-192D-46E2-ABAC-ED96BB3582BE}"/>
              </a:ext>
            </a:extLst>
          </p:cNvPr>
          <p:cNvSpPr>
            <a:spLocks noGrp="1"/>
          </p:cNvSpPr>
          <p:nvPr>
            <p:ph type="body" sz="quarter" idx="16"/>
          </p:nvPr>
        </p:nvSpPr>
        <p:spPr>
          <a:xfrm>
            <a:off x="3024817" y="2166370"/>
            <a:ext cx="2351446" cy="491509"/>
          </a:xfrm>
        </p:spPr>
        <p:txBody>
          <a:bodyPr/>
          <a:lstStyle/>
          <a:p>
            <a:r>
              <a:rPr lang="en-ZA" dirty="0"/>
              <a:t>Annexation</a:t>
            </a:r>
            <a:endParaRPr lang="en-US" dirty="0"/>
          </a:p>
        </p:txBody>
      </p:sp>
      <p:sp>
        <p:nvSpPr>
          <p:cNvPr id="61" name="Text Placeholder 60">
            <a:extLst>
              <a:ext uri="{FF2B5EF4-FFF2-40B4-BE49-F238E27FC236}">
                <a16:creationId xmlns:a16="http://schemas.microsoft.com/office/drawing/2014/main" id="{AAB80485-19C5-4162-A7D1-C16C0A37DB0A}"/>
              </a:ext>
            </a:extLst>
          </p:cNvPr>
          <p:cNvSpPr>
            <a:spLocks noGrp="1"/>
          </p:cNvSpPr>
          <p:nvPr>
            <p:ph type="body" sz="quarter" idx="12"/>
          </p:nvPr>
        </p:nvSpPr>
        <p:spPr>
          <a:xfrm>
            <a:off x="2872222" y="2579720"/>
            <a:ext cx="2623219" cy="1704547"/>
          </a:xfrm>
        </p:spPr>
        <p:txBody>
          <a:bodyPr/>
          <a:lstStyle/>
          <a:p>
            <a:r>
              <a:rPr lang="en-ZA" dirty="0"/>
              <a:t>By Heath and Hebron. Hebron’s plans show potential annexation up to Rt 37.</a:t>
            </a:r>
            <a:endParaRPr lang="en-US" dirty="0"/>
          </a:p>
        </p:txBody>
      </p:sp>
      <p:pic>
        <p:nvPicPr>
          <p:cNvPr id="15" name="Picture 14">
            <a:extLst>
              <a:ext uri="{FF2B5EF4-FFF2-40B4-BE49-F238E27FC236}">
                <a16:creationId xmlns:a16="http://schemas.microsoft.com/office/drawing/2014/main" id="{1DBCD6B1-9B71-72C4-B773-6E33B16775ED}"/>
              </a:ext>
            </a:extLst>
          </p:cNvPr>
          <p:cNvPicPr>
            <a:picLocks noChangeAspect="1"/>
          </p:cNvPicPr>
          <p:nvPr/>
        </p:nvPicPr>
        <p:blipFill>
          <a:blip r:embed="rId3"/>
          <a:stretch>
            <a:fillRect/>
          </a:stretch>
        </p:blipFill>
        <p:spPr>
          <a:xfrm>
            <a:off x="5592262" y="1565141"/>
            <a:ext cx="6599737" cy="5032013"/>
          </a:xfrm>
          <a:prstGeom prst="rect">
            <a:avLst/>
          </a:prstGeom>
        </p:spPr>
      </p:pic>
      <p:sp>
        <p:nvSpPr>
          <p:cNvPr id="2" name="TextBox 1">
            <a:extLst>
              <a:ext uri="{FF2B5EF4-FFF2-40B4-BE49-F238E27FC236}">
                <a16:creationId xmlns:a16="http://schemas.microsoft.com/office/drawing/2014/main" id="{03A5F840-EC1A-FB37-AD7F-8DEF5B560D72}"/>
              </a:ext>
            </a:extLst>
          </p:cNvPr>
          <p:cNvSpPr txBox="1"/>
          <p:nvPr/>
        </p:nvSpPr>
        <p:spPr>
          <a:xfrm>
            <a:off x="5560847" y="1634902"/>
            <a:ext cx="4280598" cy="369332"/>
          </a:xfrm>
          <a:prstGeom prst="rect">
            <a:avLst/>
          </a:prstGeom>
          <a:noFill/>
        </p:spPr>
        <p:txBody>
          <a:bodyPr wrap="square" rtlCol="0">
            <a:spAutoFit/>
          </a:bodyPr>
          <a:lstStyle/>
          <a:p>
            <a:r>
              <a:rPr lang="en-US" dirty="0"/>
              <a:t>Hebron’s Future Land Use Plan</a:t>
            </a:r>
          </a:p>
        </p:txBody>
      </p:sp>
      <p:sp>
        <p:nvSpPr>
          <p:cNvPr id="3" name="Rectangle 2">
            <a:extLst>
              <a:ext uri="{FF2B5EF4-FFF2-40B4-BE49-F238E27FC236}">
                <a16:creationId xmlns:a16="http://schemas.microsoft.com/office/drawing/2014/main" id="{5B9DE26A-4531-2714-D6A4-F1F7BEC48A11}"/>
              </a:ext>
              <a:ext uri="{C183D7F6-B498-43B3-948B-1728B52AA6E4}">
                <adec:decorative xmlns:adec="http://schemas.microsoft.com/office/drawing/2017/decorative" val="1"/>
              </a:ext>
            </a:extLst>
          </p:cNvPr>
          <p:cNvSpPr/>
          <p:nvPr/>
        </p:nvSpPr>
        <p:spPr>
          <a:xfrm>
            <a:off x="2216357" y="463131"/>
            <a:ext cx="8174086" cy="59026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3553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9030"/>
            <a:ext cx="12192000" cy="6839940"/>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2183218" y="1988287"/>
            <a:ext cx="7825563" cy="2232839"/>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10C020E-A067-8A57-3A7D-4B130053B685}"/>
              </a:ext>
            </a:extLst>
          </p:cNvPr>
          <p:cNvSpPr txBox="1"/>
          <p:nvPr/>
        </p:nvSpPr>
        <p:spPr>
          <a:xfrm>
            <a:off x="2307265" y="2105247"/>
            <a:ext cx="7240772" cy="1938992"/>
          </a:xfrm>
          <a:prstGeom prst="rect">
            <a:avLst/>
          </a:prstGeom>
          <a:noFill/>
        </p:spPr>
        <p:txBody>
          <a:bodyPr wrap="square" rtlCol="0">
            <a:spAutoFit/>
          </a:bodyPr>
          <a:lstStyle/>
          <a:p>
            <a:pPr algn="ctr"/>
            <a:r>
              <a:rPr lang="en-US" sz="6000" dirty="0">
                <a:solidFill>
                  <a:schemeClr val="accent5"/>
                </a:solidFill>
                <a:latin typeface="+mj-lt"/>
              </a:rPr>
              <a:t>WHAT HAPPENS IF WE DO NOTHING?</a:t>
            </a:r>
          </a:p>
        </p:txBody>
      </p:sp>
    </p:spTree>
    <p:extLst>
      <p:ext uri="{BB962C8B-B14F-4D97-AF65-F5344CB8AC3E}">
        <p14:creationId xmlns:p14="http://schemas.microsoft.com/office/powerpoint/2010/main" val="4241272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7919B8D7-7BC4-471E-A5D6-68CEFB69F3C8}"/>
              </a:ext>
            </a:extLst>
          </p:cNvPr>
          <p:cNvSpPr>
            <a:spLocks noGrp="1"/>
          </p:cNvSpPr>
          <p:nvPr>
            <p:ph type="title"/>
          </p:nvPr>
        </p:nvSpPr>
        <p:spPr>
          <a:xfrm>
            <a:off x="4038600" y="615940"/>
            <a:ext cx="4137262" cy="938778"/>
          </a:xfrm>
        </p:spPr>
        <p:txBody>
          <a:bodyPr/>
          <a:lstStyle/>
          <a:p>
            <a:r>
              <a:rPr lang="en-US" noProof="0" dirty="0"/>
              <a:t>Canal Winchester</a:t>
            </a:r>
            <a:br>
              <a:rPr lang="en-US" noProof="0" dirty="0"/>
            </a:br>
            <a:r>
              <a:rPr lang="en-US" noProof="0" dirty="0"/>
              <a:t>along us 33</a:t>
            </a:r>
            <a:endParaRPr lang="en-US" dirty="0"/>
          </a:p>
        </p:txBody>
      </p:sp>
      <p:sp>
        <p:nvSpPr>
          <p:cNvPr id="4" name="Slide Number Placeholder 3">
            <a:extLst>
              <a:ext uri="{FF2B5EF4-FFF2-40B4-BE49-F238E27FC236}">
                <a16:creationId xmlns:a16="http://schemas.microsoft.com/office/drawing/2014/main" id="{4DC126C4-6479-4242-A2D2-B70DD6972F1A}"/>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8</a:t>
            </a:fld>
            <a:endParaRPr lang="en-US" dirty="0"/>
          </a:p>
        </p:txBody>
      </p:sp>
      <p:pic>
        <p:nvPicPr>
          <p:cNvPr id="13" name="Google Shape;314;p13">
            <a:extLst>
              <a:ext uri="{FF2B5EF4-FFF2-40B4-BE49-F238E27FC236}">
                <a16:creationId xmlns:a16="http://schemas.microsoft.com/office/drawing/2014/main" id="{D629219F-44F7-BD12-E28F-AD5D592E0031}"/>
              </a:ext>
            </a:extLst>
          </p:cNvPr>
          <p:cNvPicPr preferRelativeResize="0"/>
          <p:nvPr/>
        </p:nvPicPr>
        <p:blipFill rotWithShape="1">
          <a:blip r:embed="rId3">
            <a:alphaModFix/>
          </a:blip>
          <a:srcRect/>
          <a:stretch/>
        </p:blipFill>
        <p:spPr>
          <a:xfrm>
            <a:off x="503274" y="3168502"/>
            <a:ext cx="11185451" cy="2371061"/>
          </a:xfrm>
          <a:prstGeom prst="rect">
            <a:avLst/>
          </a:prstGeom>
          <a:noFill/>
          <a:ln>
            <a:noFill/>
          </a:ln>
        </p:spPr>
      </p:pic>
      <p:sp>
        <p:nvSpPr>
          <p:cNvPr id="2" name="Rectangle 1">
            <a:extLst>
              <a:ext uri="{FF2B5EF4-FFF2-40B4-BE49-F238E27FC236}">
                <a16:creationId xmlns:a16="http://schemas.microsoft.com/office/drawing/2014/main" id="{BF9FCCF5-B16A-35A0-A880-3A0841231EF1}"/>
              </a:ext>
              <a:ext uri="{C183D7F6-B498-43B3-948B-1728B52AA6E4}">
                <adec:decorative xmlns:adec="http://schemas.microsoft.com/office/drawing/2017/decorative" val="1"/>
              </a:ext>
            </a:extLst>
          </p:cNvPr>
          <p:cNvSpPr/>
          <p:nvPr/>
        </p:nvSpPr>
        <p:spPr>
          <a:xfrm>
            <a:off x="2020188" y="615939"/>
            <a:ext cx="8174086" cy="93877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8063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7919B8D7-7BC4-471E-A5D6-68CEFB69F3C8}"/>
              </a:ext>
            </a:extLst>
          </p:cNvPr>
          <p:cNvSpPr>
            <a:spLocks noGrp="1"/>
          </p:cNvSpPr>
          <p:nvPr>
            <p:ph type="title"/>
          </p:nvPr>
        </p:nvSpPr>
        <p:spPr>
          <a:xfrm>
            <a:off x="4038600" y="615940"/>
            <a:ext cx="4137262" cy="938778"/>
          </a:xfrm>
        </p:spPr>
        <p:txBody>
          <a:bodyPr/>
          <a:lstStyle/>
          <a:p>
            <a:r>
              <a:rPr lang="en-US" noProof="0" dirty="0"/>
              <a:t>Liberty township</a:t>
            </a:r>
            <a:br>
              <a:rPr lang="en-US" noProof="0" dirty="0"/>
            </a:br>
            <a:r>
              <a:rPr lang="en-US" noProof="0" dirty="0"/>
              <a:t>along </a:t>
            </a:r>
            <a:r>
              <a:rPr lang="en-US" dirty="0"/>
              <a:t>sawmill parkway</a:t>
            </a:r>
          </a:p>
        </p:txBody>
      </p:sp>
      <p:sp>
        <p:nvSpPr>
          <p:cNvPr id="4" name="Slide Number Placeholder 3">
            <a:extLst>
              <a:ext uri="{FF2B5EF4-FFF2-40B4-BE49-F238E27FC236}">
                <a16:creationId xmlns:a16="http://schemas.microsoft.com/office/drawing/2014/main" id="{4DC126C4-6479-4242-A2D2-B70DD6972F1A}"/>
              </a:ext>
            </a:extLst>
          </p:cNvPr>
          <p:cNvSpPr>
            <a:spLocks noGrp="1"/>
          </p:cNvSpPr>
          <p:nvPr>
            <p:ph type="sldNum" sz="quarter" idx="12"/>
          </p:nvPr>
        </p:nvSpPr>
        <p:spPr>
          <a:xfrm>
            <a:off x="8610600" y="6356350"/>
            <a:ext cx="2743200" cy="365125"/>
          </a:xfrm>
        </p:spPr>
        <p:txBody>
          <a:bodyPr/>
          <a:lstStyle/>
          <a:p>
            <a:fld id="{EA87306C-81BA-4795-A5CA-9392456A8C1E}" type="slidenum">
              <a:rPr lang="en-US" smtClean="0"/>
              <a:pPr/>
              <a:t>9</a:t>
            </a:fld>
            <a:endParaRPr lang="en-US" dirty="0"/>
          </a:p>
        </p:txBody>
      </p:sp>
      <p:pic>
        <p:nvPicPr>
          <p:cNvPr id="2" name="Google Shape;322;p14" descr="A parking lot full of cars&#10;&#10;Description automatically generated">
            <a:extLst>
              <a:ext uri="{FF2B5EF4-FFF2-40B4-BE49-F238E27FC236}">
                <a16:creationId xmlns:a16="http://schemas.microsoft.com/office/drawing/2014/main" id="{039D7E1A-60E3-B88C-CED0-9089BF850A88}"/>
              </a:ext>
            </a:extLst>
          </p:cNvPr>
          <p:cNvPicPr preferRelativeResize="0"/>
          <p:nvPr/>
        </p:nvPicPr>
        <p:blipFill rotWithShape="1">
          <a:blip r:embed="rId3">
            <a:alphaModFix/>
          </a:blip>
          <a:srcRect/>
          <a:stretch/>
        </p:blipFill>
        <p:spPr>
          <a:xfrm>
            <a:off x="423977" y="3215462"/>
            <a:ext cx="11344045" cy="2600325"/>
          </a:xfrm>
          <a:prstGeom prst="rect">
            <a:avLst/>
          </a:prstGeom>
          <a:noFill/>
          <a:ln>
            <a:noFill/>
          </a:ln>
        </p:spPr>
      </p:pic>
      <p:sp>
        <p:nvSpPr>
          <p:cNvPr id="3" name="Rectangle 2">
            <a:extLst>
              <a:ext uri="{FF2B5EF4-FFF2-40B4-BE49-F238E27FC236}">
                <a16:creationId xmlns:a16="http://schemas.microsoft.com/office/drawing/2014/main" id="{43D55567-0D79-EB7D-4F3E-F93791D1AF6A}"/>
              </a:ext>
              <a:ext uri="{C183D7F6-B498-43B3-948B-1728B52AA6E4}">
                <adec:decorative xmlns:adec="http://schemas.microsoft.com/office/drawing/2017/decorative" val="1"/>
              </a:ext>
            </a:extLst>
          </p:cNvPr>
          <p:cNvSpPr/>
          <p:nvPr/>
        </p:nvSpPr>
        <p:spPr>
          <a:xfrm>
            <a:off x="2020188" y="320807"/>
            <a:ext cx="8174086" cy="147533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6789885"/>
      </p:ext>
    </p:extLst>
  </p:cSld>
  <p:clrMapOvr>
    <a:masterClrMapping/>
  </p:clrMapOvr>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rdant pitch deck" id="{6168B692-48E4-4067-93F7-E4162F55EDB9}" vid="{199D32BF-5E1B-4EE7-9521-562FD69923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8CDE4D-A18E-444B-9AD2-CDC9B2FAD7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A649EB-F146-4448-BC07-06DD62AC0B1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7FC8B65F-C127-4D9D-85FF-7D9CEB80A627}">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{B15DC546-4A83-4F70-9DF5-873416FF89BC}tf16411175_win32</Template>
  <TotalTime>3904</TotalTime>
  <Words>2792</Words>
  <Application>Microsoft Office PowerPoint</Application>
  <PresentationFormat>Widescreen</PresentationFormat>
  <Paragraphs>238</Paragraphs>
  <Slides>22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Segoe UI</vt:lpstr>
      <vt:lpstr>Tenorite </vt:lpstr>
      <vt:lpstr>Tenorite Bold</vt:lpstr>
      <vt:lpstr>Times New Roman</vt:lpstr>
      <vt:lpstr>Office Theme</vt:lpstr>
      <vt:lpstr>Union Township Comprehensive Plan</vt:lpstr>
      <vt:lpstr>agenda</vt:lpstr>
      <vt:lpstr>What is a comprehensive plan?</vt:lpstr>
      <vt:lpstr>The process</vt:lpstr>
      <vt:lpstr>PowerPoint Presentation</vt:lpstr>
      <vt:lpstr>Existing development pressures</vt:lpstr>
      <vt:lpstr>PowerPoint Presentation</vt:lpstr>
      <vt:lpstr>Canal Winchester along us 33</vt:lpstr>
      <vt:lpstr>Liberty township along sawmill parkway</vt:lpstr>
      <vt:lpstr>Goals Overview</vt:lpstr>
      <vt:lpstr>Goals</vt:lpstr>
      <vt:lpstr>Previously completed</vt:lpstr>
      <vt:lpstr>What is an overlay district?</vt:lpstr>
      <vt:lpstr>PowerPoint Presentation</vt:lpstr>
      <vt:lpstr>What standards are included to enhance the townships vision?</vt:lpstr>
      <vt:lpstr>summary</vt:lpstr>
      <vt:lpstr>Union township future land use map</vt:lpstr>
      <vt:lpstr>What we’ve heard so far: Community survey</vt:lpstr>
      <vt:lpstr>What we’ve heard so far: open House</vt:lpstr>
      <vt:lpstr>How we have responded</vt:lpstr>
      <vt:lpstr>How we have responded</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Union Township Comprehensive Plan</dc:title>
  <dc:creator>Molly Ridge</dc:creator>
  <cp:lastModifiedBy>Paula Greene</cp:lastModifiedBy>
  <cp:revision>17</cp:revision>
  <dcterms:created xsi:type="dcterms:W3CDTF">2023-12-05T16:03:02Z</dcterms:created>
  <dcterms:modified xsi:type="dcterms:W3CDTF">2024-01-19T20:58:47Z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